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90" r:id="rId2"/>
    <p:sldId id="284" r:id="rId3"/>
    <p:sldId id="279" r:id="rId4"/>
    <p:sldId id="280" r:id="rId5"/>
    <p:sldId id="281" r:id="rId6"/>
    <p:sldId id="374" r:id="rId7"/>
    <p:sldId id="327" r:id="rId8"/>
    <p:sldId id="282" r:id="rId9"/>
    <p:sldId id="278" r:id="rId10"/>
    <p:sldId id="261" r:id="rId11"/>
    <p:sldId id="340" r:id="rId12"/>
    <p:sldId id="334" r:id="rId13"/>
    <p:sldId id="335" r:id="rId14"/>
    <p:sldId id="259" r:id="rId15"/>
    <p:sldId id="336" r:id="rId16"/>
    <p:sldId id="331" r:id="rId17"/>
    <p:sldId id="339" r:id="rId18"/>
    <p:sldId id="337" r:id="rId19"/>
    <p:sldId id="330" r:id="rId20"/>
    <p:sldId id="266" r:id="rId21"/>
    <p:sldId id="267" r:id="rId22"/>
    <p:sldId id="268" r:id="rId23"/>
    <p:sldId id="338" r:id="rId24"/>
    <p:sldId id="271" r:id="rId25"/>
    <p:sldId id="274" r:id="rId26"/>
    <p:sldId id="273" r:id="rId27"/>
    <p:sldId id="275" r:id="rId28"/>
    <p:sldId id="276" r:id="rId29"/>
    <p:sldId id="277" r:id="rId30"/>
    <p:sldId id="375" r:id="rId31"/>
    <p:sldId id="377" r:id="rId32"/>
    <p:sldId id="315" r:id="rId33"/>
    <p:sldId id="302" r:id="rId34"/>
    <p:sldId id="342" r:id="rId35"/>
    <p:sldId id="303" r:id="rId36"/>
    <p:sldId id="343" r:id="rId37"/>
    <p:sldId id="378" r:id="rId38"/>
    <p:sldId id="306" r:id="rId39"/>
    <p:sldId id="307" r:id="rId40"/>
    <p:sldId id="308" r:id="rId41"/>
    <p:sldId id="309" r:id="rId42"/>
    <p:sldId id="316" r:id="rId43"/>
    <p:sldId id="344" r:id="rId44"/>
    <p:sldId id="373" r:id="rId45"/>
    <p:sldId id="318" r:id="rId46"/>
    <p:sldId id="319" r:id="rId47"/>
    <p:sldId id="321" r:id="rId48"/>
    <p:sldId id="323" r:id="rId49"/>
    <p:sldId id="324" r:id="rId50"/>
    <p:sldId id="325" r:id="rId51"/>
    <p:sldId id="311" r:id="rId52"/>
    <p:sldId id="341" r:id="rId53"/>
    <p:sldId id="360" r:id="rId54"/>
    <p:sldId id="358" r:id="rId55"/>
    <p:sldId id="359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</p:sldIdLst>
  <p:sldSz cx="9144000" cy="6858000" type="screen4x3"/>
  <p:notesSz cx="6881813" cy="10002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1" autoAdjust="0"/>
    <p:restoredTop sz="94660"/>
  </p:normalViewPr>
  <p:slideViewPr>
    <p:cSldViewPr>
      <p:cViewPr>
        <p:scale>
          <a:sx n="66" d="100"/>
          <a:sy n="66" d="100"/>
        </p:scale>
        <p:origin x="-121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48577-8EED-4F14-9393-DC4FE8228B68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37D58-F038-4F48-AE0D-7AEA7AB033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78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9DFECD3-9D32-4CAB-885C-E5011D2F5272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52C0BB94-32D3-40CC-AC50-696BCB5D7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45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E88-9FD0-4675-B900-8D9E0484DAE0}" type="datetime1">
              <a:rPr lang="de-DE" smtClean="0"/>
              <a:t>06.02.2018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68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3B82-7FB3-4C0B-A9F3-E4BF0BCF00B2}" type="datetime1">
              <a:rPr lang="de-DE" smtClean="0"/>
              <a:t>06.02.2018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5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AEC7-FABA-4AED-97B3-503D93174E2D}" type="datetime1">
              <a:rPr lang="de-DE" smtClean="0"/>
              <a:t>06.02.2018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30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BF7A-B0E0-442F-944B-4C3B35CE35F9}" type="datetime1">
              <a:rPr lang="de-DE" smtClean="0"/>
              <a:t>06.02.2018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73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47F1-1D2A-4333-956D-40C338A37FEF}" type="datetime1">
              <a:rPr lang="de-DE" smtClean="0"/>
              <a:t>06.02.2018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20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572-5631-4296-9EFD-BF9BA4D5775D}" type="datetime1">
              <a:rPr lang="de-DE" smtClean="0"/>
              <a:t>06.02.2018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45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A8EB-C7BE-4E09-8535-50B918034DA5}" type="datetime1">
              <a:rPr lang="de-DE" smtClean="0"/>
              <a:t>06.02.2018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5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4279-FC51-47CC-BDB3-0A090E729CDA}" type="datetime1">
              <a:rPr lang="de-DE" smtClean="0"/>
              <a:t>06.02.2018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60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004-12B5-4811-8081-72AA516D09BB}" type="datetime1">
              <a:rPr lang="de-DE" smtClean="0"/>
              <a:t>06.02.2018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57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7BBE-27C2-4CEA-9499-F6312360E952}" type="datetime1">
              <a:rPr lang="de-DE" smtClean="0"/>
              <a:t>06.02.2018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22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5A5-624B-42E4-A79F-36EE3B2C3FDC}" type="datetime1">
              <a:rPr lang="de-DE" smtClean="0"/>
              <a:t>06.02.2018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01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CB20-84ED-4616-A01A-EC31A576BC08}" type="datetime1">
              <a:rPr lang="de-DE" smtClean="0"/>
              <a:t>06.02.2018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3369-ED7B-4FED-85A8-58F56489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88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304489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6" name="Grafik 15" descr="C:\Users\Peters\Desktop\002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320480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hteck 1"/>
          <p:cNvSpPr/>
          <p:nvPr/>
        </p:nvSpPr>
        <p:spPr>
          <a:xfrm rot="20052912">
            <a:off x="1326868" y="2888787"/>
            <a:ext cx="6398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  <a:endParaRPr lang="de-DE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55776" y="5415607"/>
            <a:ext cx="403941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Bestimmungen ab 2018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34783" y="395953"/>
            <a:ext cx="237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95536" y="1484784"/>
            <a:ext cx="8440489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Übungsziel</a:t>
            </a:r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ts val="4000"/>
              </a:lnSpc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taktische Einheit soll einen vorschriftsmäßigen Löscheinsatz </a:t>
            </a:r>
            <a:r>
              <a:rPr lang="de-DE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ohne Bereitstellung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mit Wasserentnahme aus einem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Hydranten, durchführen können.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1535695" y="2924944"/>
            <a:ext cx="6204657" cy="1872208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4572000" y="2924944"/>
            <a:ext cx="0" cy="187220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619672" y="5157192"/>
            <a:ext cx="288032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Fahrzeugaufstellungsfläche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79712" y="4926052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20 m                                                      20 m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67220" y="361249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m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22692" y="1455167"/>
            <a:ext cx="508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Wettbewerbsbahn- Löschangriff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16924" r="22994" b="7572"/>
          <a:stretch/>
        </p:blipFill>
        <p:spPr bwMode="auto">
          <a:xfrm>
            <a:off x="7258800" y="3140968"/>
            <a:ext cx="351612" cy="445702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</p:pic>
      <p:sp>
        <p:nvSpPr>
          <p:cNvPr id="31" name="Textfeld 30"/>
          <p:cNvSpPr txBox="1"/>
          <p:nvPr/>
        </p:nvSpPr>
        <p:spPr>
          <a:xfrm>
            <a:off x="4687550" y="5157192"/>
            <a:ext cx="288032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Zielbereich</a:t>
            </a: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1971651" y="4149933"/>
            <a:ext cx="976157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Startlinie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84604" y="1484784"/>
            <a:ext cx="717724" cy="4536504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gedachte Straßenführung </a:t>
            </a: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453229" y="3976036"/>
            <a:ext cx="65969" cy="81586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1590644" y="4394132"/>
            <a:ext cx="67710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16924" r="22994" b="7572"/>
          <a:stretch/>
        </p:blipFill>
        <p:spPr bwMode="auto">
          <a:xfrm>
            <a:off x="7279838" y="3789040"/>
            <a:ext cx="351612" cy="445702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</p:pic>
      <p:pic>
        <p:nvPicPr>
          <p:cNvPr id="35842" name="Picture 2" descr="Abdeckung Unterflurhydra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0046" y="3392277"/>
            <a:ext cx="591959" cy="377374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723164" y="1268760"/>
            <a:ext cx="89650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723164" y="5867127"/>
            <a:ext cx="83506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35840" name="Gerade Verbindung mit Pfeil 35839"/>
          <p:cNvCxnSpPr/>
          <p:nvPr/>
        </p:nvCxnSpPr>
        <p:spPr>
          <a:xfrm flipV="1">
            <a:off x="8028384" y="2924944"/>
            <a:ext cx="0" cy="6617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8028384" y="4014356"/>
            <a:ext cx="0" cy="7775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 flipV="1">
            <a:off x="4576763" y="5081691"/>
            <a:ext cx="1075357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6427236" y="5078355"/>
            <a:ext cx="1268626" cy="33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H="1">
            <a:off x="1535695" y="5081691"/>
            <a:ext cx="112187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3347864" y="5078355"/>
            <a:ext cx="1228899" cy="3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61088" y="1412776"/>
            <a:ext cx="8440489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Übungsablauf</a:t>
            </a:r>
          </a:p>
          <a:p>
            <a:pPr algn="just">
              <a:buClr>
                <a:srgbClr val="FF0000"/>
              </a:buClr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taktische Einheit erhält den Auftrag zur Brandbekämpfung durch den Bahnleiter und fährt in die Wettbewerbsbahn ein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Bei Einheiten,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deren Fahrzeug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nur eine Staffel mitführen kann, die aber als Gruppe starten, treten Melder und Schlauchtrupp nach Einfahrt des Fahrzeuges und Absitzen der Staffel hinzu.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Als Wasserentnahmestelle dient ein Hydrant. </a:t>
            </a:r>
          </a:p>
          <a:p>
            <a:pPr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Eine Verkehrssicherung für die Wasserentnahmestelle ist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Setzen eines Verteilers mit anschließendem Löschangriff.</a:t>
            </a:r>
            <a:endParaRPr lang="de-DE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61088" y="1476067"/>
            <a:ext cx="844048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Nach Wasserabgabe des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ersten Rohres erfolgt der Austausch eines „defekten“ B-Druckschlauchs als Zeittakt.</a:t>
            </a:r>
          </a:p>
          <a:p>
            <a:pPr algn="just">
              <a:buClr>
                <a:srgbClr val="FF0000"/>
              </a:buClr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 Reserveschlauch ist nach dem betreffenden Einsatzbefehl dem Fahrzeug zu entnehmen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Anschließend ist die Brandbekämpfung fortzusetzen.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Übung endet mit dem Befehl des Einheitsführers zum </a:t>
            </a: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„Abmarsch fertig!“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07975" y="1517297"/>
            <a:ext cx="844048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Übungsauflagen:</a:t>
            </a:r>
          </a:p>
          <a:p>
            <a:pPr algn="just"/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Überschreiten der Maximaldauer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von 4 Minuten gilt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das Modul als nicht erfüllt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Übung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startet mit dem Überfahren der Startlinie der Wettbewerbsbahn und endet mit dem Befehl des Einheitsführers zum </a:t>
            </a: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„Abmarsch fertig!“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Sowohl die erste, als auch die zweite Brandbekämpfung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endet mit dem Herunterfallen des Kanisters.</a:t>
            </a:r>
          </a:p>
          <a:p>
            <a:pPr algn="just"/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 Zeittakt beginnt mit der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Entnahme (Berühren)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des Schlauches aus dem Fahrzeug und endet nach dem </a:t>
            </a: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„Wasser-Marsch!“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-Befehl“  durch den auswechselnden Trupp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17500" y="1313467"/>
            <a:ext cx="84309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 darf nur Gerät aus der </a:t>
            </a:r>
            <a:r>
              <a:rPr lang="de-DE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Normbeladung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 Fahrzeugs genutzt werden.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Dieses muss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während der Übung dem Fahrzeug entnommen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Feuerwehren, die über keine Verkehrsleitkegel verfügen, bekommen diese vom Ausrichter gestellt und verladen sie vor Beginn der Übung auf ihr Fahrzeug.</a:t>
            </a:r>
          </a:p>
          <a:p>
            <a:pPr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Wasserführende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Fahrzeuge dürfen ihr Wasser nutzen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 mit Verteiler vorgekuppelter B-Schlauch kann genutzt werden.*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 können Schlauchtragekörbe eingesetzt werden.*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falls zur Beladung gehörend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800"/>
              <a:ext cx="3735522" cy="757622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3860640" y="3481844"/>
            <a:ext cx="99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</a:rPr>
              <a:t>oder</a:t>
            </a:r>
            <a:endParaRPr lang="de-DE" sz="2800" b="1" dirty="0">
              <a:solidFill>
                <a:srgbClr val="FF0000"/>
              </a:solidFill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971600" y="2432776"/>
            <a:ext cx="2376264" cy="3444496"/>
            <a:chOff x="971600" y="2153455"/>
            <a:chExt cx="2376264" cy="3444496"/>
          </a:xfrm>
        </p:grpSpPr>
        <p:sp>
          <p:nvSpPr>
            <p:cNvPr id="4" name="Ellipse 3"/>
            <p:cNvSpPr/>
            <p:nvPr/>
          </p:nvSpPr>
          <p:spPr>
            <a:xfrm>
              <a:off x="2083485" y="3848571"/>
              <a:ext cx="160294" cy="1456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078217" y="3662062"/>
              <a:ext cx="160294" cy="1456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1938090" y="4109248"/>
              <a:ext cx="457200" cy="485373"/>
              <a:chOff x="1938090" y="4109248"/>
              <a:chExt cx="457200" cy="485373"/>
            </a:xfrm>
          </p:grpSpPr>
          <p:sp>
            <p:nvSpPr>
              <p:cNvPr id="22" name="Rechteck 21"/>
              <p:cNvSpPr/>
              <p:nvPr/>
            </p:nvSpPr>
            <p:spPr>
              <a:xfrm rot="2624209">
                <a:off x="1938090" y="4137421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Rechtwinkliges Dreieck 4"/>
              <p:cNvSpPr/>
              <p:nvPr/>
            </p:nvSpPr>
            <p:spPr>
              <a:xfrm rot="8045265">
                <a:off x="2033193" y="4104848"/>
                <a:ext cx="243072" cy="251872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" name="Rechteck 2"/>
            <p:cNvSpPr/>
            <p:nvPr/>
          </p:nvSpPr>
          <p:spPr>
            <a:xfrm rot="2624209">
              <a:off x="1899377" y="2165486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 rot="2624209">
              <a:off x="1912847" y="286992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 rot="2624209">
              <a:off x="2589507" y="2153455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 rot="2624209">
              <a:off x="2613571" y="2860397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 rot="2675316">
              <a:off x="1187624" y="286992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M</a:t>
              </a:r>
              <a:endParaRPr lang="de-DE" dirty="0"/>
            </a:p>
          </p:txBody>
        </p:sp>
        <p:sp>
          <p:nvSpPr>
            <p:cNvPr id="27" name="Rechtwinkliges Dreieck 26"/>
            <p:cNvSpPr/>
            <p:nvPr/>
          </p:nvSpPr>
          <p:spPr>
            <a:xfrm rot="8045265" flipH="1" flipV="1">
              <a:off x="2017922" y="3089699"/>
              <a:ext cx="275630" cy="27283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winkliges Dreieck 54"/>
            <p:cNvSpPr/>
            <p:nvPr/>
          </p:nvSpPr>
          <p:spPr>
            <a:xfrm rot="8045265" flipH="1" flipV="1">
              <a:off x="2707904" y="3067802"/>
              <a:ext cx="275630" cy="27283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71600" y="5013176"/>
              <a:ext cx="237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 smtClean="0"/>
                <a:t>Staffel</a:t>
              </a:r>
              <a:endParaRPr lang="de-DE" sz="3200" b="1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139495" y="2901064"/>
              <a:ext cx="551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Ma</a:t>
              </a:r>
              <a:endParaRPr lang="de-DE" b="1" dirty="0"/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5301399" y="2412177"/>
            <a:ext cx="2673368" cy="3465095"/>
            <a:chOff x="5301399" y="2148326"/>
            <a:chExt cx="2673368" cy="3465095"/>
          </a:xfrm>
        </p:grpSpPr>
        <p:sp>
          <p:nvSpPr>
            <p:cNvPr id="66" name="Textfeld 65"/>
            <p:cNvSpPr txBox="1"/>
            <p:nvPr/>
          </p:nvSpPr>
          <p:spPr>
            <a:xfrm>
              <a:off x="5465209" y="5028646"/>
              <a:ext cx="237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 smtClean="0"/>
                <a:t>Gruppe</a:t>
              </a:r>
              <a:endParaRPr lang="de-DE" sz="3200" b="1" dirty="0"/>
            </a:p>
          </p:txBody>
        </p:sp>
        <p:sp>
          <p:nvSpPr>
            <p:cNvPr id="31" name="Rechteck 30"/>
            <p:cNvSpPr/>
            <p:nvPr/>
          </p:nvSpPr>
          <p:spPr>
            <a:xfrm rot="2624209">
              <a:off x="6090340" y="286039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 rot="2624209">
              <a:off x="6088776" y="21603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 rot="2624209">
              <a:off x="6778906" y="2148326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 rot="2624209">
              <a:off x="6802970" y="2855268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 rot="2624209">
              <a:off x="5389055" y="287682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 rot="2624209">
              <a:off x="7489445" y="2159975"/>
              <a:ext cx="4572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 rot="2624209">
              <a:off x="7517567" y="2840727"/>
              <a:ext cx="4572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 rot="2624209">
              <a:off x="5377023" y="21761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winkliges Dreieck 52"/>
            <p:cNvSpPr/>
            <p:nvPr/>
          </p:nvSpPr>
          <p:spPr>
            <a:xfrm rot="8045265" flipH="1" flipV="1">
              <a:off x="6893755" y="3071241"/>
              <a:ext cx="275630" cy="27283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winkliges Dreieck 53"/>
            <p:cNvSpPr/>
            <p:nvPr/>
          </p:nvSpPr>
          <p:spPr>
            <a:xfrm rot="8045265" flipH="1" flipV="1">
              <a:off x="7616326" y="3055100"/>
              <a:ext cx="275630" cy="27283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9" name="Gruppieren 58"/>
            <p:cNvGrpSpPr/>
            <p:nvPr/>
          </p:nvGrpSpPr>
          <p:grpSpPr>
            <a:xfrm>
              <a:off x="6412754" y="4094028"/>
              <a:ext cx="457200" cy="485373"/>
              <a:chOff x="1938090" y="4109248"/>
              <a:chExt cx="457200" cy="485373"/>
            </a:xfrm>
          </p:grpSpPr>
          <p:sp>
            <p:nvSpPr>
              <p:cNvPr id="60" name="Rechteck 59"/>
              <p:cNvSpPr/>
              <p:nvPr/>
            </p:nvSpPr>
            <p:spPr>
              <a:xfrm rot="2624209">
                <a:off x="1938090" y="4137421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Rechtwinkliges Dreieck 60"/>
              <p:cNvSpPr/>
              <p:nvPr/>
            </p:nvSpPr>
            <p:spPr>
              <a:xfrm rot="8045265">
                <a:off x="2033193" y="4104848"/>
                <a:ext cx="243072" cy="251872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2" name="Ellipse 61"/>
            <p:cNvSpPr/>
            <p:nvPr/>
          </p:nvSpPr>
          <p:spPr>
            <a:xfrm>
              <a:off x="6677405" y="3870775"/>
              <a:ext cx="160294" cy="1456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435684" y="3870775"/>
              <a:ext cx="160294" cy="1456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5350311" y="2929324"/>
              <a:ext cx="551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Ma</a:t>
              </a:r>
              <a:endParaRPr lang="de-DE" b="1" dirty="0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301399" y="2212859"/>
              <a:ext cx="551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/>
                <a:t>Me</a:t>
              </a:r>
              <a:endParaRPr lang="de-DE" b="1" dirty="0"/>
            </a:p>
          </p:txBody>
        </p:sp>
        <p:sp>
          <p:nvSpPr>
            <p:cNvPr id="96" name="Rechtwinkliges Dreieck 95"/>
            <p:cNvSpPr/>
            <p:nvPr/>
          </p:nvSpPr>
          <p:spPr>
            <a:xfrm rot="8045265" flipH="1" flipV="1">
              <a:off x="6179561" y="3071242"/>
              <a:ext cx="275630" cy="27283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1" name="Textfeld 100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827585" y="1383159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Personal: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07975" y="1705932"/>
            <a:ext cx="8440489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Material:</a:t>
            </a:r>
          </a:p>
          <a:p>
            <a:pPr algn="just"/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FPN/PFPN </a:t>
            </a:r>
          </a:p>
          <a:p>
            <a:pPr marL="342900" lvl="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Standrohr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Hydrantenschlüssel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Sammelstück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1 Verteiler </a:t>
            </a:r>
          </a:p>
          <a:p>
            <a:pPr marL="34290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3 B-Druckschläuche </a:t>
            </a:r>
          </a:p>
          <a:p>
            <a:pPr marL="34290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2 C-Druckschläuche </a:t>
            </a:r>
          </a:p>
          <a:p>
            <a:pPr marL="342900" lvl="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C-Strahlrohr </a:t>
            </a:r>
          </a:p>
          <a:p>
            <a:pPr marL="342900" lvl="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 Verkehrsleitkegel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506841" y="325498"/>
            <a:ext cx="237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378981" y="1321604"/>
            <a:ext cx="2362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Staffel </a:t>
            </a:r>
            <a:endParaRPr lang="de-DE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Modul 1</a:t>
            </a:r>
          </a:p>
          <a:p>
            <a:pPr algn="ctr"/>
            <a:r>
              <a:rPr lang="de-DE" b="1" dirty="0" smtClean="0"/>
              <a:t>„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Löschangriff</a:t>
            </a:r>
            <a:r>
              <a:rPr lang="de-DE" b="1" dirty="0" smtClean="0"/>
              <a:t>“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830150" y="2132856"/>
            <a:ext cx="6982210" cy="3055023"/>
            <a:chOff x="469900" y="1073389"/>
            <a:chExt cx="7858522" cy="3660635"/>
          </a:xfrm>
        </p:grpSpPr>
        <p:pic>
          <p:nvPicPr>
            <p:cNvPr id="20" name="Bild 3" descr="https://encrypted-tbn0.gstatic.com/images?q=tbn:ANd9GcQaBaV7yqsGMA_lIkvpbvJaPL75y55IeSCzkEdKSptkIlaPpu2sHDwQCg"/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1700520"/>
              <a:ext cx="3165996" cy="30335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Ovale Legende 20"/>
            <p:cNvSpPr/>
            <p:nvPr/>
          </p:nvSpPr>
          <p:spPr>
            <a:xfrm>
              <a:off x="3635895" y="1073389"/>
              <a:ext cx="4561854" cy="3106170"/>
            </a:xfrm>
            <a:prstGeom prst="wedgeEllipseCallout">
              <a:avLst>
                <a:gd name="adj1" fmla="val -79244"/>
                <a:gd name="adj2" fmla="val 203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270081" y="1418519"/>
              <a:ext cx="4058341" cy="241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de-DE" sz="1600" b="1" dirty="0" smtClean="0">
                  <a:latin typeface="Comic Sans MS" panose="030F0702030302020204" pitchFamily="66" charset="0"/>
                </a:rPr>
                <a:t>Lage : </a:t>
              </a:r>
            </a:p>
            <a:p>
              <a:pPr>
                <a:lnSpc>
                  <a:spcPts val="3000"/>
                </a:lnSpc>
              </a:pPr>
              <a:r>
                <a:rPr lang="de-DE" sz="1600" dirty="0" smtClean="0">
                  <a:latin typeface="Comic Sans MS" panose="030F0702030302020204" pitchFamily="66" charset="0"/>
                </a:rPr>
                <a:t>Brand am Holzstapel. </a:t>
              </a:r>
            </a:p>
            <a:p>
              <a:pPr>
                <a:lnSpc>
                  <a:spcPts val="3000"/>
                </a:lnSpc>
              </a:pPr>
              <a:r>
                <a:rPr lang="de-DE" sz="1600" dirty="0" smtClean="0">
                  <a:latin typeface="Comic Sans MS" panose="030F0702030302020204" pitchFamily="66" charset="0"/>
                </a:rPr>
                <a:t>Keine Gefahr der Ausbreitung. </a:t>
              </a:r>
            </a:p>
            <a:p>
              <a:pPr>
                <a:lnSpc>
                  <a:spcPts val="3000"/>
                </a:lnSpc>
              </a:pPr>
              <a:r>
                <a:rPr lang="de-DE" sz="1600" dirty="0" smtClean="0">
                  <a:latin typeface="Comic Sans MS" panose="030F0702030302020204" pitchFamily="66" charset="0"/>
                </a:rPr>
                <a:t>Personen sind nicht in Gefahr.</a:t>
              </a:r>
            </a:p>
            <a:p>
              <a:pPr>
                <a:lnSpc>
                  <a:spcPts val="3000"/>
                </a:lnSpc>
              </a:pPr>
              <a:r>
                <a:rPr lang="de-DE" sz="1600" b="1" dirty="0" smtClean="0">
                  <a:latin typeface="Comic Sans MS" panose="030F0702030302020204" pitchFamily="66" charset="0"/>
                </a:rPr>
                <a:t>Auftrag: </a:t>
              </a:r>
              <a:r>
                <a:rPr lang="de-DE" sz="1600" dirty="0" smtClean="0">
                  <a:latin typeface="Comic Sans MS" panose="030F0702030302020204" pitchFamily="66" charset="0"/>
                </a:rPr>
                <a:t>Brandbekämpfung!</a:t>
              </a:r>
              <a:endParaRPr lang="de-DE" sz="1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Rechteck 22"/>
          <p:cNvSpPr/>
          <p:nvPr/>
        </p:nvSpPr>
        <p:spPr>
          <a:xfrm>
            <a:off x="318411" y="5229200"/>
            <a:ext cx="8656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Nach Auftragswiederholung durch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den Staffelführer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fährt die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Staffel in die Wettbewerbsbahn ein. 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648417" y="3152616"/>
            <a:ext cx="394302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Seite 15 </a:t>
            </a:r>
          </a:p>
          <a:p>
            <a:pPr algn="ctr"/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20                  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251520" y="1711836"/>
            <a:ext cx="865651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Staffelführer</a:t>
            </a:r>
          </a:p>
          <a:p>
            <a:pPr algn="just"/>
            <a:endParaRPr lang="de-DE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lässt die Staffel hinter dem Fahrzeug antreten und erteilt den erforderlichen Einsatzbefehl:</a:t>
            </a:r>
          </a:p>
          <a:p>
            <a:pPr lvl="0"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6463" lvl="1" indent="263525" algn="just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Lage und Auftrag</a:t>
            </a:r>
          </a:p>
          <a:p>
            <a:pPr marL="900113" lvl="1" indent="269875" algn="just"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Wasserentnahmestelle </a:t>
            </a:r>
          </a:p>
          <a:p>
            <a:pPr marL="898525" indent="271463" algn="just" defTabSz="1169988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Lage des Verteilers</a:t>
            </a:r>
          </a:p>
          <a:p>
            <a:pPr marL="900113" indent="269875" algn="just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Einheit, Auftrag, Mittel Ziel, Weg</a:t>
            </a:r>
          </a:p>
          <a:p>
            <a:pPr marL="900113" algn="just"/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erteilt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erforderlichen Einsatzbefehle zum Austausch eines defekten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B-Druckschlauchs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73192" y="2996952"/>
            <a:ext cx="401503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3 - Seite 13 </a:t>
            </a: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24 </a:t>
            </a: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23</a:t>
            </a: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31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147"/>
              </p:ext>
            </p:extLst>
          </p:nvPr>
        </p:nvGraphicFramePr>
        <p:xfrm>
          <a:off x="599591" y="1711836"/>
          <a:ext cx="7920880" cy="387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5607"/>
                <a:gridCol w="1815273"/>
              </a:tblGrid>
              <a:tr h="537278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Einheitsführer</a:t>
                      </a:r>
                      <a:endParaRPr lang="de-DE" sz="20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880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Lage erkannt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880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Lage der Einheit korrekt mitgeteilt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880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Einsatzbefehl "Angriffstrupp"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880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Einsatzbefehl "Schlauchwechsel"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836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Einsatzbefehl "Wiederaufnahme Brandbekämpfung"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880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Einsatzende ("Zum Abmarsch fertig")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2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07975" y="1921809"/>
            <a:ext cx="84404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</a:t>
            </a:r>
          </a:p>
          <a:p>
            <a:pPr algn="just">
              <a:lnSpc>
                <a:spcPts val="4000"/>
              </a:lnSpc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Alle Wettbewerbsgruppen und -richter des Landkreises sollen den Ablauf der neuen Leistungswettbewerbe und deren Ausführungsbestimmungen kennen, um mit einem </a:t>
            </a:r>
            <a:r>
              <a:rPr lang="de-DE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einheitlichen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Kenntnisstand in die Vorbereitung für die bevorstehenden  Aufgaben in 2018 zu gehen.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1520" y="1540197"/>
            <a:ext cx="86565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Maschinist </a:t>
            </a:r>
          </a:p>
          <a:p>
            <a:pPr algn="just"/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fährt das Fahrzeug in die Wettbewerbsbahn ein, sichert unverzüglich die Einsatzstelle ab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unterstützt nach dem Einsatzbefehl des Staffelführers die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Trupps beim Entnehmen der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Geräte.</a:t>
            </a:r>
          </a:p>
          <a:p>
            <a:pPr lvl="0"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bedient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FPN/PFPN.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357168" y="3502169"/>
            <a:ext cx="4375072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Seite 20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54592"/>
              </p:ext>
            </p:extLst>
          </p:nvPr>
        </p:nvGraphicFramePr>
        <p:xfrm>
          <a:off x="1331640" y="2639360"/>
          <a:ext cx="6004579" cy="2587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4643"/>
                <a:gridCol w="919936"/>
              </a:tblGrid>
              <a:tr h="50253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Maschinist</a:t>
                      </a:r>
                      <a:endParaRPr lang="de-DE" sz="20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3708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Absicherung der Einsatzstelle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3708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Unterstützung der Trupps am Fahrzeug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744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Bedienung der Feuerlöschkreiselpumpe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3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251520" y="1537236"/>
            <a:ext cx="865651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Angriffstrupp</a:t>
            </a:r>
          </a:p>
          <a:p>
            <a:pPr algn="just"/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wiederholt den Einsatzbefehl des Staffelführers, setzt den Verteiler, legt ausreichend Schlauchmaterial in Höhe des Verteilers für sich bereit und nimmt das 1. Rohr vor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übernimmt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gegebenenfalls den Austausch des defekten 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B-Druckschlauches.</a:t>
            </a:r>
          </a:p>
          <a:p>
            <a:pPr lvl="0" algn="just">
              <a:buClr>
                <a:srgbClr val="FF0000"/>
              </a:buClr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nimmt die Brandbekämpfung nach dem Schlauchwechsel wieder auf.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446148" y="2996952"/>
            <a:ext cx="4214084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Seite 21 </a:t>
            </a:r>
          </a:p>
          <a:p>
            <a:pPr algn="ctr"/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23 </a:t>
            </a:r>
          </a:p>
          <a:p>
            <a:pPr algn="ctr"/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Seite 24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858979"/>
              </p:ext>
            </p:extLst>
          </p:nvPr>
        </p:nvGraphicFramePr>
        <p:xfrm>
          <a:off x="1424201" y="1628800"/>
          <a:ext cx="6552728" cy="4374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6124"/>
                <a:gridCol w="1796604"/>
              </a:tblGrid>
              <a:tr h="58153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Angriffstrupp</a:t>
                      </a:r>
                      <a:endParaRPr lang="de-DE" sz="20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213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Korrekte Befehlswiedergabe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213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Vornahme des Verteilers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213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Verlegen der Schlauchleitung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213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Vornahme des 1. Strahlrohres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213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Tätigkeiten Schlauchwechsel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213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Wiederaufnahme Brandbekämpfung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1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251520" y="1811719"/>
            <a:ext cx="86565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Wassertrupp</a:t>
            </a:r>
          </a:p>
          <a:p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richtet die Wasserentnahme her und nimmt die Verkehrssicherung im Bereich des Hydranten vor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meldet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sich ausgerüstet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beim Staffelführer.</a:t>
            </a:r>
          </a:p>
          <a:p>
            <a:pPr lvl="0"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übernimmt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gegebenenfalls den Austausch des defekten 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B-Druckschlauches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73192" y="3447022"/>
            <a:ext cx="3943024" cy="17851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1 - Seite 50</a:t>
            </a:r>
          </a:p>
          <a:p>
            <a:pPr algn="ctr"/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  <a:p>
            <a:pPr algn="ctr"/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3 - Seite 18 </a:t>
            </a:r>
          </a:p>
          <a:p>
            <a:pPr algn="ctr"/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Seite 21</a:t>
            </a:r>
          </a:p>
          <a:p>
            <a:pPr algn="ctr"/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22                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84755"/>
              </p:ext>
            </p:extLst>
          </p:nvPr>
        </p:nvGraphicFramePr>
        <p:xfrm>
          <a:off x="1052316" y="1827767"/>
          <a:ext cx="6984776" cy="381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667"/>
                <a:gridCol w="1070109"/>
              </a:tblGrid>
              <a:tr h="4657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Wassertrupp</a:t>
                      </a:r>
                      <a:endParaRPr lang="de-DE" sz="2000" b="1" i="0" u="sng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970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Herrichten der Wasserentnahmestelle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970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Verlegen der Schlauchleitung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970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Verkehrssicherung im Bereich der WE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970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Meldung Einsatzbereitschaft bei der Einheitsführung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970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Tätigkeiten Schlauchwechsel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7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378981" y="1321604"/>
            <a:ext cx="2362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Gruppe </a:t>
            </a:r>
            <a:endParaRPr lang="de-DE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Modul 1</a:t>
            </a:r>
          </a:p>
          <a:p>
            <a:pPr algn="ctr"/>
            <a:r>
              <a:rPr lang="de-DE" b="1" dirty="0" smtClean="0"/>
              <a:t>„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Löschangriff</a:t>
            </a:r>
            <a:r>
              <a:rPr lang="de-DE" b="1" dirty="0" smtClean="0"/>
              <a:t>“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830150" y="2132856"/>
            <a:ext cx="6982210" cy="3055023"/>
            <a:chOff x="469900" y="1073389"/>
            <a:chExt cx="7858522" cy="3660635"/>
          </a:xfrm>
        </p:grpSpPr>
        <p:pic>
          <p:nvPicPr>
            <p:cNvPr id="20" name="Bild 3" descr="https://encrypted-tbn0.gstatic.com/images?q=tbn:ANd9GcQaBaV7yqsGMA_lIkvpbvJaPL75y55IeSCzkEdKSptkIlaPpu2sHDwQCg"/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1700520"/>
              <a:ext cx="3165996" cy="30335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Ovale Legende 20"/>
            <p:cNvSpPr/>
            <p:nvPr/>
          </p:nvSpPr>
          <p:spPr>
            <a:xfrm>
              <a:off x="3635895" y="1073389"/>
              <a:ext cx="4561854" cy="3106170"/>
            </a:xfrm>
            <a:prstGeom prst="wedgeEllipseCallout">
              <a:avLst>
                <a:gd name="adj1" fmla="val -79244"/>
                <a:gd name="adj2" fmla="val 203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270081" y="1418519"/>
              <a:ext cx="4058341" cy="241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de-DE" sz="1600" b="1" dirty="0" smtClean="0">
                  <a:latin typeface="Comic Sans MS" panose="030F0702030302020204" pitchFamily="66" charset="0"/>
                </a:rPr>
                <a:t>Lage : </a:t>
              </a:r>
            </a:p>
            <a:p>
              <a:pPr>
                <a:lnSpc>
                  <a:spcPts val="3000"/>
                </a:lnSpc>
              </a:pPr>
              <a:r>
                <a:rPr lang="de-DE" sz="1600" dirty="0" smtClean="0">
                  <a:latin typeface="Comic Sans MS" panose="030F0702030302020204" pitchFamily="66" charset="0"/>
                </a:rPr>
                <a:t>Brand am Holzstapel. </a:t>
              </a:r>
            </a:p>
            <a:p>
              <a:pPr>
                <a:lnSpc>
                  <a:spcPts val="3000"/>
                </a:lnSpc>
              </a:pPr>
              <a:r>
                <a:rPr lang="de-DE" sz="1600" dirty="0" smtClean="0">
                  <a:latin typeface="Comic Sans MS" panose="030F0702030302020204" pitchFamily="66" charset="0"/>
                </a:rPr>
                <a:t>Keine Gefahr der Ausbreitung. </a:t>
              </a:r>
            </a:p>
            <a:p>
              <a:pPr>
                <a:lnSpc>
                  <a:spcPts val="3000"/>
                </a:lnSpc>
              </a:pPr>
              <a:r>
                <a:rPr lang="de-DE" sz="1600" dirty="0" smtClean="0">
                  <a:latin typeface="Comic Sans MS" panose="030F0702030302020204" pitchFamily="66" charset="0"/>
                </a:rPr>
                <a:t>Personen sind nicht in Gefahr.</a:t>
              </a:r>
            </a:p>
            <a:p>
              <a:pPr>
                <a:lnSpc>
                  <a:spcPts val="3000"/>
                </a:lnSpc>
              </a:pPr>
              <a:r>
                <a:rPr lang="de-DE" sz="1600" b="1" dirty="0" smtClean="0">
                  <a:latin typeface="Comic Sans MS" panose="030F0702030302020204" pitchFamily="66" charset="0"/>
                </a:rPr>
                <a:t>Auftrag: </a:t>
              </a:r>
              <a:r>
                <a:rPr lang="de-DE" sz="1600" dirty="0" smtClean="0">
                  <a:latin typeface="Comic Sans MS" panose="030F0702030302020204" pitchFamily="66" charset="0"/>
                </a:rPr>
                <a:t>Brandbekämpfung!</a:t>
              </a:r>
              <a:endParaRPr lang="de-DE" sz="1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Rechteck 22"/>
          <p:cNvSpPr/>
          <p:nvPr/>
        </p:nvSpPr>
        <p:spPr>
          <a:xfrm>
            <a:off x="318411" y="5229200"/>
            <a:ext cx="8656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Nach Auftragswiederholung durch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Gruppenführer fährt die Gruppe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in die Wettbewerbsbahn ein. 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516510" y="3049042"/>
            <a:ext cx="408704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Seite 15 </a:t>
            </a:r>
          </a:p>
          <a:p>
            <a:pPr algn="ctr"/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Seite 20                       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235967" y="1495812"/>
            <a:ext cx="865651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Gruppenführer</a:t>
            </a:r>
          </a:p>
          <a:p>
            <a:pPr algn="just"/>
            <a:endParaRPr lang="de-DE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lässt die Gruppe hinter dem Fahrzeug antreten und erteilt den erforderlichen Einsatzbefehl:</a:t>
            </a:r>
          </a:p>
          <a:p>
            <a:pPr lvl="0"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lvl="1" indent="-269875" algn="just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Lage und Auftrag</a:t>
            </a:r>
          </a:p>
          <a:p>
            <a:pPr marL="809625" lvl="1" indent="269875" algn="just"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Wasserentnahmestelle </a:t>
            </a:r>
          </a:p>
          <a:p>
            <a:pPr marL="809625" indent="269875" algn="just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Lage des Verteilers</a:t>
            </a:r>
          </a:p>
          <a:p>
            <a:pPr marL="1079500" indent="-269875" algn="just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Einheit, Auftrag, Mittel Ziel, Weg</a:t>
            </a:r>
          </a:p>
          <a:p>
            <a:pPr marL="809625" algn="just"/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erteilt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erforderlichen Einsatzbefehle zum Austausch eines defekten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B-Druckschlauchs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573192" y="2996952"/>
            <a:ext cx="401503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3 - Seite 13 </a:t>
            </a: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24 </a:t>
            </a: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23</a:t>
            </a: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31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33945"/>
              </p:ext>
            </p:extLst>
          </p:nvPr>
        </p:nvGraphicFramePr>
        <p:xfrm>
          <a:off x="1016312" y="1908543"/>
          <a:ext cx="7128792" cy="3680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6620"/>
                <a:gridCol w="10921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Einheitsführer</a:t>
                      </a:r>
                      <a:endParaRPr lang="de-DE" sz="20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106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Lage erkannt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106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Lage der Einheit korrekt mitgeteilt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106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Einsatzbefehl "Angriffstrupp"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106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Einsatzbefehl "Schlauchwechsel"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106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Einsatzbefehl "Wiederaufnahme Brandbekämpfung"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106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Einsatzende ("Zum Abmarsch fertig")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251520" y="1523687"/>
            <a:ext cx="86565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Maschinist </a:t>
            </a:r>
          </a:p>
          <a:p>
            <a:pPr algn="just"/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fährt das Fahrzeug in die Wettbewerbsbahn ein, sichert unverzüglich die Einsatzstelle ab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unterstützt nach dem Einsatzbefehl des Staffelführers die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Trupps beim Entnehmen der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Geräte.</a:t>
            </a:r>
          </a:p>
          <a:p>
            <a:pPr lvl="0"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bedient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FPN/PFPN.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357168" y="3502169"/>
            <a:ext cx="4375072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Seite 20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4870"/>
              </p:ext>
            </p:extLst>
          </p:nvPr>
        </p:nvGraphicFramePr>
        <p:xfrm>
          <a:off x="1412356" y="2546762"/>
          <a:ext cx="6264696" cy="2376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2844"/>
                <a:gridCol w="981852"/>
              </a:tblGrid>
              <a:tr h="66937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Maschinist</a:t>
                      </a:r>
                      <a:endParaRPr lang="de-DE" sz="20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1" i="0" u="none" strike="noStrike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896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Absicherung der Einsatzstelle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896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Unterstützung der Trupps am Fahrzeug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896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Bedienung der Feuerlöschkreiselpumpe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2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26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07975" y="2420888"/>
            <a:ext cx="8656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Melder </a:t>
            </a:r>
          </a:p>
          <a:p>
            <a:endParaRPr lang="de-DE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übernimmt Sonderaufgaben.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645200" y="2996952"/>
            <a:ext cx="3943024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Seite 21                        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403006"/>
              </p:ext>
            </p:extLst>
          </p:nvPr>
        </p:nvGraphicFramePr>
        <p:xfrm>
          <a:off x="868351" y="2882553"/>
          <a:ext cx="7416823" cy="122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0523"/>
                <a:gridCol w="1136300"/>
              </a:tblGrid>
              <a:tr h="473874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Melder</a:t>
                      </a:r>
                      <a:endParaRPr lang="de-DE" sz="24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50262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Korrekte Befehlswiedergabe/Tätigkeiten</a:t>
                      </a:r>
                      <a:endParaRPr lang="de-DE" sz="24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de-DE" sz="24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5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7027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85513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07975" y="1830883"/>
            <a:ext cx="865651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Angriffstrupp</a:t>
            </a:r>
          </a:p>
          <a:p>
            <a:pPr algn="just"/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wiederholt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den Einsatzbefehl des Gruppenführers, setzt den Verteiler und nimmt das 1. Rohr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vor.</a:t>
            </a: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nimmt die Brandbekämpfung nach dem Schlauchwechsel wieder auf. 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446148" y="2996952"/>
            <a:ext cx="4214084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Seite 21 </a:t>
            </a:r>
          </a:p>
          <a:p>
            <a:pPr algn="ctr"/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23 </a:t>
            </a:r>
          </a:p>
          <a:p>
            <a:pPr algn="ctr"/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Seite 24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6623"/>
              </p:ext>
            </p:extLst>
          </p:nvPr>
        </p:nvGraphicFramePr>
        <p:xfrm>
          <a:off x="1287859" y="2015551"/>
          <a:ext cx="6696744" cy="381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0764"/>
                <a:gridCol w="1025980"/>
              </a:tblGrid>
              <a:tr h="6256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sng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Angriffstrupp:</a:t>
                      </a:r>
                      <a:endParaRPr lang="de-DE" sz="20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1" i="0" u="none" strike="noStrike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179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Korrekte Befehlswiedergabe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179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Vornahme des Verteilers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179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Verlegen der Schlauchleitung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179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Vornahme des 1. Strahlrohres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179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Tätigkeiten Schlauchwechsel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179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Wiederaufnahme Brandbekämpfung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88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28746" y="1174576"/>
            <a:ext cx="8835742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28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39795" y="144761"/>
            <a:ext cx="8835742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19024" y="1840175"/>
            <a:ext cx="865651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Wassertrupp</a:t>
            </a:r>
          </a:p>
          <a:p>
            <a:pPr algn="just"/>
            <a:endParaRPr lang="de-DE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richtet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Wasserentnahme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her.</a:t>
            </a:r>
          </a:p>
          <a:p>
            <a:pPr lvl="0" algn="just">
              <a:buClr>
                <a:srgbClr val="FF0000"/>
              </a:buClr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nimmt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Verkehrssicherung im Bereich des Hydranten vor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0000"/>
              </a:buClr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meldet sich ausgerüstet bei dem Gruppenführer.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73192" y="2780928"/>
            <a:ext cx="3943024" cy="17851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1 - Seite 50</a:t>
            </a:r>
          </a:p>
          <a:p>
            <a:pPr algn="ctr"/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  <a:p>
            <a:pPr algn="ctr"/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3 - Seite 18 </a:t>
            </a:r>
          </a:p>
          <a:p>
            <a:pPr algn="ctr"/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Seite 21</a:t>
            </a:r>
          </a:p>
          <a:p>
            <a:pPr algn="ctr"/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22                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86770"/>
              </p:ext>
            </p:extLst>
          </p:nvPr>
        </p:nvGraphicFramePr>
        <p:xfrm>
          <a:off x="800288" y="1857359"/>
          <a:ext cx="7488832" cy="3672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1500"/>
                <a:gridCol w="1147332"/>
              </a:tblGrid>
              <a:tr h="69950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sng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Wassertrupp:</a:t>
                      </a:r>
                      <a:endParaRPr lang="de-DE" sz="20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45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Herrichten der Wasserentnahmestelle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45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Verlegen der Schlauchleitung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45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Verkehrssicherung im Bereich der WE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45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Meldung Einsatzbereitschaft bei der Einheitsführung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45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Tätigkeiten Schlauchwechsel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1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1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29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753" y="116632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07975" y="1936571"/>
            <a:ext cx="86565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Schlauchtrupp</a:t>
            </a:r>
          </a:p>
          <a:p>
            <a:pPr algn="just"/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legt ausreichend Schlauchmaterial in Höhe des Verteilers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bereit. </a:t>
            </a:r>
          </a:p>
          <a:p>
            <a:pPr lvl="0"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übernimmt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den Verteiler.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legt die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C-Leitung für das 1.Rohr vom Brandobjekt zum Verteiler.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übernimmt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Austausch des defekten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B-Schlauches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73192" y="3447022"/>
            <a:ext cx="3943024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- Seite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algn="ctr"/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 Seite 23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31018"/>
              </p:ext>
            </p:extLst>
          </p:nvPr>
        </p:nvGraphicFramePr>
        <p:xfrm>
          <a:off x="499172" y="1970700"/>
          <a:ext cx="8274117" cy="3528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6475"/>
                <a:gridCol w="1267642"/>
              </a:tblGrid>
              <a:tr h="705678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Schlauchtrupp</a:t>
                      </a:r>
                      <a:endParaRPr lang="de-DE" sz="20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1" i="0" u="none" strike="noStrike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5678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Legt ausreichend Schlauchmaterial am Verteiler bereit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5678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Bedienung Verteiler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5678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Unterstützt die Trupps beim Verlegen der Schlauchleitungen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5678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Tätigkeiten Schlauchwechsel</a:t>
                      </a:r>
                      <a:endParaRPr lang="de-DE" sz="2000" b="1" i="0" u="none" strike="noStrike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de-DE" sz="2000" b="1" i="0" u="none" strike="noStrike" dirty="0">
                        <a:solidFill>
                          <a:srgbClr val="538D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9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756862" y="1524848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Quellen:</a:t>
            </a:r>
          </a:p>
          <a:p>
            <a:pPr marL="514350" indent="-514350" algn="just">
              <a:lnSpc>
                <a:spcPct val="150000"/>
              </a:lnSpc>
              <a:buClr>
                <a:srgbClr val="FF0000"/>
              </a:buClr>
              <a:buAutoNum type="arabicPeriod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Wettbewerbsbestimmungen MI/LFV (Entwurf)</a:t>
            </a:r>
          </a:p>
          <a:p>
            <a:pPr marL="514350" indent="-514350" algn="just">
              <a:lnSpc>
                <a:spcPct val="150000"/>
              </a:lnSpc>
              <a:buClr>
                <a:srgbClr val="FF0000"/>
              </a:buClr>
              <a:buAutoNum type="arabicPeriod"/>
            </a:pP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„Grundtätigkeiten“</a:t>
            </a:r>
          </a:p>
          <a:p>
            <a:pPr marL="514350" indent="-514350" algn="just">
              <a:lnSpc>
                <a:spcPct val="150000"/>
              </a:lnSpc>
              <a:buClr>
                <a:srgbClr val="FF0000"/>
              </a:buClr>
              <a:buAutoNum type="arabicPeriod"/>
            </a:pP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3 „Einheiten im Lösch-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und …“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endParaRPr lang="de-DE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30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88" y="3533044"/>
            <a:ext cx="348927" cy="570868"/>
          </a:xfrm>
          <a:prstGeom prst="rect">
            <a:avLst/>
          </a:prstGeom>
          <a:noFill/>
        </p:spPr>
      </p:pic>
      <p:pic>
        <p:nvPicPr>
          <p:cNvPr id="35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7" y="2538936"/>
            <a:ext cx="388567" cy="635721"/>
          </a:xfrm>
          <a:prstGeom prst="rect">
            <a:avLst/>
          </a:prstGeom>
          <a:noFill/>
        </p:spPr>
      </p:pic>
      <p:pic>
        <p:nvPicPr>
          <p:cNvPr id="36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03" y="1498593"/>
            <a:ext cx="278137" cy="455051"/>
          </a:xfrm>
          <a:prstGeom prst="rect">
            <a:avLst/>
          </a:prstGeom>
          <a:noFill/>
        </p:spPr>
      </p:pic>
      <p:pic>
        <p:nvPicPr>
          <p:cNvPr id="35846" name="Picture 6" descr="https://encrypted-tbn0.gstatic.com/images?q=tbn:ANd9GcStb-6tlOOXRSzGQ3yupcQ7JDInzxGpNi2PPjX4DvXBj3XSFi2Ej5PDQDxb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1"/>
          <a:stretch/>
        </p:blipFill>
        <p:spPr bwMode="auto">
          <a:xfrm rot="16200000">
            <a:off x="8317723" y="2786249"/>
            <a:ext cx="281404" cy="7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encrypted-tbn0.gstatic.com/images?q=tbn:ANd9GcStb-6tlOOXRSzGQ3yupcQ7JDInzxGpNi2PPjX4DvXBj3XSFi2Ej5PDQDxb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1"/>
          <a:stretch/>
        </p:blipFill>
        <p:spPr bwMode="auto">
          <a:xfrm>
            <a:off x="8341866" y="4019569"/>
            <a:ext cx="541990" cy="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hteck 41"/>
          <p:cNvSpPr/>
          <p:nvPr/>
        </p:nvSpPr>
        <p:spPr>
          <a:xfrm rot="18701394">
            <a:off x="5032010" y="4059230"/>
            <a:ext cx="328441" cy="3364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5134998" y="3789040"/>
            <a:ext cx="70560" cy="6495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134998" y="3904028"/>
            <a:ext cx="70560" cy="6495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866" name="Picture 2" descr="Standroh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9066" y="2484585"/>
            <a:ext cx="952499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://www.thoma-feuerwehrfahrzeuge.com/fileadmin/_processed_/c/c/csm_152__2__neu_4e6fc972b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3619" y="2609598"/>
            <a:ext cx="1881644" cy="11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https://encrypted-tbn0.gstatic.com/images?q=tbn:ANd9GcTEvUa2ix7w1iwsMZAZ_XWdhK_ygqH09ppwewyf84vCPX2Xf6gfNB-lR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9594">
            <a:off x="5056736" y="2900203"/>
            <a:ext cx="60007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ihandform 24"/>
          <p:cNvSpPr/>
          <p:nvPr/>
        </p:nvSpPr>
        <p:spPr>
          <a:xfrm>
            <a:off x="2150833" y="2279404"/>
            <a:ext cx="3016253" cy="879424"/>
          </a:xfrm>
          <a:custGeom>
            <a:avLst/>
            <a:gdLst>
              <a:gd name="connsiteX0" fmla="*/ 621396 w 3016253"/>
              <a:gd name="connsiteY0" fmla="*/ 855682 h 879424"/>
              <a:gd name="connsiteX1" fmla="*/ 156938 w 3016253"/>
              <a:gd name="connsiteY1" fmla="*/ 855682 h 879424"/>
              <a:gd name="connsiteX2" fmla="*/ 26310 w 3016253"/>
              <a:gd name="connsiteY2" fmla="*/ 608939 h 879424"/>
              <a:gd name="connsiteX3" fmla="*/ 98881 w 3016253"/>
              <a:gd name="connsiteY3" fmla="*/ 158996 h 879424"/>
              <a:gd name="connsiteX4" fmla="*/ 969738 w 3016253"/>
              <a:gd name="connsiteY4" fmla="*/ 115453 h 879424"/>
              <a:gd name="connsiteX5" fmla="*/ 1971224 w 3016253"/>
              <a:gd name="connsiteY5" fmla="*/ 13853 h 879424"/>
              <a:gd name="connsiteX6" fmla="*/ 2682424 w 3016253"/>
              <a:gd name="connsiteY6" fmla="*/ 71910 h 879424"/>
              <a:gd name="connsiteX7" fmla="*/ 2580824 w 3016253"/>
              <a:gd name="connsiteY7" fmla="*/ 652482 h 879424"/>
              <a:gd name="connsiteX8" fmla="*/ 2929167 w 3016253"/>
              <a:gd name="connsiteY8" fmla="*/ 783110 h 879424"/>
              <a:gd name="connsiteX9" fmla="*/ 3016253 w 3016253"/>
              <a:gd name="connsiteY9" fmla="*/ 783110 h 87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6253" h="879424">
                <a:moveTo>
                  <a:pt x="621396" y="855682"/>
                </a:moveTo>
                <a:cubicBezTo>
                  <a:pt x="438757" y="876244"/>
                  <a:pt x="256119" y="896806"/>
                  <a:pt x="156938" y="855682"/>
                </a:cubicBezTo>
                <a:cubicBezTo>
                  <a:pt x="57757" y="814558"/>
                  <a:pt x="35986" y="725053"/>
                  <a:pt x="26310" y="608939"/>
                </a:cubicBezTo>
                <a:cubicBezTo>
                  <a:pt x="16634" y="492825"/>
                  <a:pt x="-58357" y="241244"/>
                  <a:pt x="98881" y="158996"/>
                </a:cubicBezTo>
                <a:cubicBezTo>
                  <a:pt x="256119" y="76748"/>
                  <a:pt x="657681" y="139644"/>
                  <a:pt x="969738" y="115453"/>
                </a:cubicBezTo>
                <a:cubicBezTo>
                  <a:pt x="1281795" y="91262"/>
                  <a:pt x="1685776" y="21110"/>
                  <a:pt x="1971224" y="13853"/>
                </a:cubicBezTo>
                <a:cubicBezTo>
                  <a:pt x="2256672" y="6596"/>
                  <a:pt x="2580824" y="-34528"/>
                  <a:pt x="2682424" y="71910"/>
                </a:cubicBezTo>
                <a:cubicBezTo>
                  <a:pt x="2784024" y="178348"/>
                  <a:pt x="2539700" y="533949"/>
                  <a:pt x="2580824" y="652482"/>
                </a:cubicBezTo>
                <a:cubicBezTo>
                  <a:pt x="2621948" y="771015"/>
                  <a:pt x="2856595" y="761339"/>
                  <a:pt x="2929167" y="783110"/>
                </a:cubicBezTo>
                <a:cubicBezTo>
                  <a:pt x="3001739" y="804881"/>
                  <a:pt x="3008996" y="793995"/>
                  <a:pt x="3016253" y="78311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1698171" y="2209406"/>
            <a:ext cx="1088572" cy="1898143"/>
          </a:xfrm>
          <a:custGeom>
            <a:avLst/>
            <a:gdLst>
              <a:gd name="connsiteX0" fmla="*/ 0 w 1088572"/>
              <a:gd name="connsiteY0" fmla="*/ 156423 h 1898143"/>
              <a:gd name="connsiteX1" fmla="*/ 188686 w 1088572"/>
              <a:gd name="connsiteY1" fmla="*/ 156423 h 1898143"/>
              <a:gd name="connsiteX2" fmla="*/ 130629 w 1088572"/>
              <a:gd name="connsiteY2" fmla="*/ 1782023 h 1898143"/>
              <a:gd name="connsiteX3" fmla="*/ 362858 w 1088572"/>
              <a:gd name="connsiteY3" fmla="*/ 1694937 h 1898143"/>
              <a:gd name="connsiteX4" fmla="*/ 391886 w 1088572"/>
              <a:gd name="connsiteY4" fmla="*/ 1114365 h 1898143"/>
              <a:gd name="connsiteX5" fmla="*/ 1088572 w 1088572"/>
              <a:gd name="connsiteY5" fmla="*/ 1085337 h 189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572" h="1898143">
                <a:moveTo>
                  <a:pt x="0" y="156423"/>
                </a:moveTo>
                <a:cubicBezTo>
                  <a:pt x="83457" y="20956"/>
                  <a:pt x="166915" y="-114510"/>
                  <a:pt x="188686" y="156423"/>
                </a:cubicBezTo>
                <a:cubicBezTo>
                  <a:pt x="210457" y="427356"/>
                  <a:pt x="101600" y="1525604"/>
                  <a:pt x="130629" y="1782023"/>
                </a:cubicBezTo>
                <a:cubicBezTo>
                  <a:pt x="159658" y="2038442"/>
                  <a:pt x="319315" y="1806213"/>
                  <a:pt x="362858" y="1694937"/>
                </a:cubicBezTo>
                <a:cubicBezTo>
                  <a:pt x="406401" y="1583661"/>
                  <a:pt x="270934" y="1215965"/>
                  <a:pt x="391886" y="1114365"/>
                </a:cubicBezTo>
                <a:cubicBezTo>
                  <a:pt x="512838" y="1012765"/>
                  <a:pt x="800705" y="1049051"/>
                  <a:pt x="1088572" y="1085337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5399314" y="2188027"/>
            <a:ext cx="2569029" cy="1948544"/>
          </a:xfrm>
          <a:custGeom>
            <a:avLst/>
            <a:gdLst>
              <a:gd name="connsiteX0" fmla="*/ 0 w 2569029"/>
              <a:gd name="connsiteY0" fmla="*/ 671287 h 1948544"/>
              <a:gd name="connsiteX1" fmla="*/ 2075543 w 2569029"/>
              <a:gd name="connsiteY1" fmla="*/ 3630 h 1948544"/>
              <a:gd name="connsiteX2" fmla="*/ 914400 w 2569029"/>
              <a:gd name="connsiteY2" fmla="*/ 932544 h 1948544"/>
              <a:gd name="connsiteX3" fmla="*/ 2569029 w 2569029"/>
              <a:gd name="connsiteY3" fmla="*/ 1948544 h 194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029" h="1948544">
                <a:moveTo>
                  <a:pt x="0" y="671287"/>
                </a:moveTo>
                <a:cubicBezTo>
                  <a:pt x="961571" y="315687"/>
                  <a:pt x="1923143" y="-39913"/>
                  <a:pt x="2075543" y="3630"/>
                </a:cubicBezTo>
                <a:cubicBezTo>
                  <a:pt x="2227943" y="47173"/>
                  <a:pt x="832152" y="608392"/>
                  <a:pt x="914400" y="932544"/>
                </a:cubicBezTo>
                <a:cubicBezTo>
                  <a:pt x="996648" y="1256696"/>
                  <a:pt x="1782838" y="1602620"/>
                  <a:pt x="2569029" y="1948544"/>
                </a:cubicBezTo>
              </a:path>
            </a:pathLst>
          </a:cu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6" name="Picture 12" descr="https://encrypted-tbn0.gstatic.com/images?q=tbn:ANd9GcRgwH3cTwa6rsw4issmumVPWRrtT76-6sIwVf40fiyfhnnq3Mh3i1MS-c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4046">
            <a:off x="7509985" y="3804739"/>
            <a:ext cx="567543" cy="5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hteck 36"/>
          <p:cNvSpPr/>
          <p:nvPr/>
        </p:nvSpPr>
        <p:spPr>
          <a:xfrm rot="18701394">
            <a:off x="7270394" y="3932105"/>
            <a:ext cx="363850" cy="3673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18701394">
            <a:off x="4782547" y="2806814"/>
            <a:ext cx="328441" cy="33641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 rot="18701394">
            <a:off x="2447978" y="3415767"/>
            <a:ext cx="328441" cy="3364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840" name="Textfeld 35839"/>
          <p:cNvSpPr txBox="1"/>
          <p:nvPr/>
        </p:nvSpPr>
        <p:spPr>
          <a:xfrm>
            <a:off x="1286703" y="5579948"/>
            <a:ext cx="655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Abschlussbild der Staffel im Löschangriff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564535" y="2689175"/>
            <a:ext cx="24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Bekämpfung erstes Ziel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6367650" y="4633391"/>
            <a:ext cx="252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Bekämpfung zweites Ziel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2545607" y="1465039"/>
            <a:ext cx="24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Wechsel B-Schlauch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 rot="18701394">
            <a:off x="7295275" y="3637828"/>
            <a:ext cx="363850" cy="3673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 2"/>
          <p:cNvSpPr/>
          <p:nvPr/>
        </p:nvSpPr>
        <p:spPr>
          <a:xfrm>
            <a:off x="1787501" y="1869151"/>
            <a:ext cx="3425309" cy="263705"/>
          </a:xfrm>
          <a:custGeom>
            <a:avLst/>
            <a:gdLst>
              <a:gd name="connsiteX0" fmla="*/ 999242 w 3425309"/>
              <a:gd name="connsiteY0" fmla="*/ 253246 h 263705"/>
              <a:gd name="connsiteX1" fmla="*/ 360613 w 3425309"/>
              <a:gd name="connsiteY1" fmla="*/ 238732 h 263705"/>
              <a:gd name="connsiteX2" fmla="*/ 200956 w 3425309"/>
              <a:gd name="connsiteY2" fmla="*/ 35532 h 263705"/>
              <a:gd name="connsiteX3" fmla="*/ 3219928 w 3425309"/>
              <a:gd name="connsiteY3" fmla="*/ 21018 h 263705"/>
              <a:gd name="connsiteX4" fmla="*/ 3074785 w 3425309"/>
              <a:gd name="connsiteY4" fmla="*/ 253246 h 263705"/>
              <a:gd name="connsiteX5" fmla="*/ 2421642 w 3425309"/>
              <a:gd name="connsiteY5" fmla="*/ 151646 h 263705"/>
              <a:gd name="connsiteX6" fmla="*/ 2363585 w 3425309"/>
              <a:gd name="connsiteY6" fmla="*/ 151646 h 26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5309" h="263705">
                <a:moveTo>
                  <a:pt x="999242" y="253246"/>
                </a:moveTo>
                <a:cubicBezTo>
                  <a:pt x="746451" y="264132"/>
                  <a:pt x="493661" y="275018"/>
                  <a:pt x="360613" y="238732"/>
                </a:cubicBezTo>
                <a:cubicBezTo>
                  <a:pt x="227565" y="202446"/>
                  <a:pt x="-275597" y="71818"/>
                  <a:pt x="200956" y="35532"/>
                </a:cubicBezTo>
                <a:cubicBezTo>
                  <a:pt x="677508" y="-754"/>
                  <a:pt x="2740956" y="-15268"/>
                  <a:pt x="3219928" y="21018"/>
                </a:cubicBezTo>
                <a:cubicBezTo>
                  <a:pt x="3698900" y="57304"/>
                  <a:pt x="3207833" y="231475"/>
                  <a:pt x="3074785" y="253246"/>
                </a:cubicBezTo>
                <a:lnTo>
                  <a:pt x="2421642" y="151646"/>
                </a:lnTo>
                <a:cubicBezTo>
                  <a:pt x="2303109" y="134713"/>
                  <a:pt x="2333347" y="143179"/>
                  <a:pt x="2363585" y="151646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 rot="18701394">
            <a:off x="4533141" y="3260794"/>
            <a:ext cx="328441" cy="33641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88" y="3533044"/>
            <a:ext cx="348927" cy="570868"/>
          </a:xfrm>
          <a:prstGeom prst="rect">
            <a:avLst/>
          </a:prstGeom>
          <a:noFill/>
        </p:spPr>
      </p:pic>
      <p:pic>
        <p:nvPicPr>
          <p:cNvPr id="35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7" y="2538936"/>
            <a:ext cx="388567" cy="635721"/>
          </a:xfrm>
          <a:prstGeom prst="rect">
            <a:avLst/>
          </a:prstGeom>
          <a:noFill/>
        </p:spPr>
      </p:pic>
      <p:pic>
        <p:nvPicPr>
          <p:cNvPr id="36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03" y="1498593"/>
            <a:ext cx="278137" cy="455051"/>
          </a:xfrm>
          <a:prstGeom prst="rect">
            <a:avLst/>
          </a:prstGeom>
          <a:noFill/>
        </p:spPr>
      </p:pic>
      <p:pic>
        <p:nvPicPr>
          <p:cNvPr id="35846" name="Picture 6" descr="https://encrypted-tbn0.gstatic.com/images?q=tbn:ANd9GcStb-6tlOOXRSzGQ3yupcQ7JDInzxGpNi2PPjX4DvXBj3XSFi2Ej5PDQDxb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1"/>
          <a:stretch/>
        </p:blipFill>
        <p:spPr bwMode="auto">
          <a:xfrm rot="16200000">
            <a:off x="8317723" y="2786249"/>
            <a:ext cx="281404" cy="7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encrypted-tbn0.gstatic.com/images?q=tbn:ANd9GcStb-6tlOOXRSzGQ3yupcQ7JDInzxGpNi2PPjX4DvXBj3XSFi2Ej5PDQDxb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1"/>
          <a:stretch/>
        </p:blipFill>
        <p:spPr bwMode="auto">
          <a:xfrm>
            <a:off x="8341866" y="4019569"/>
            <a:ext cx="541990" cy="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hteck 41"/>
          <p:cNvSpPr/>
          <p:nvPr/>
        </p:nvSpPr>
        <p:spPr>
          <a:xfrm rot="18701394">
            <a:off x="5032010" y="4059230"/>
            <a:ext cx="328441" cy="3364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5134998" y="3789040"/>
            <a:ext cx="70560" cy="6495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134998" y="3904028"/>
            <a:ext cx="70560" cy="6495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866" name="Picture 2" descr="Standroh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9066" y="2484585"/>
            <a:ext cx="952499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://www.thoma-feuerwehrfahrzeuge.com/fileadmin/_processed_/c/c/csm_152__2__neu_4e6fc972b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3619" y="2609598"/>
            <a:ext cx="1881644" cy="11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https://encrypted-tbn0.gstatic.com/images?q=tbn:ANd9GcTEvUa2ix7w1iwsMZAZ_XWdhK_ygqH09ppwewyf84vCPX2Xf6gfNB-lR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9594">
            <a:off x="5056736" y="2900203"/>
            <a:ext cx="60007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ihandform 24"/>
          <p:cNvSpPr/>
          <p:nvPr/>
        </p:nvSpPr>
        <p:spPr>
          <a:xfrm>
            <a:off x="2150833" y="2279404"/>
            <a:ext cx="3016253" cy="879424"/>
          </a:xfrm>
          <a:custGeom>
            <a:avLst/>
            <a:gdLst>
              <a:gd name="connsiteX0" fmla="*/ 621396 w 3016253"/>
              <a:gd name="connsiteY0" fmla="*/ 855682 h 879424"/>
              <a:gd name="connsiteX1" fmla="*/ 156938 w 3016253"/>
              <a:gd name="connsiteY1" fmla="*/ 855682 h 879424"/>
              <a:gd name="connsiteX2" fmla="*/ 26310 w 3016253"/>
              <a:gd name="connsiteY2" fmla="*/ 608939 h 879424"/>
              <a:gd name="connsiteX3" fmla="*/ 98881 w 3016253"/>
              <a:gd name="connsiteY3" fmla="*/ 158996 h 879424"/>
              <a:gd name="connsiteX4" fmla="*/ 969738 w 3016253"/>
              <a:gd name="connsiteY4" fmla="*/ 115453 h 879424"/>
              <a:gd name="connsiteX5" fmla="*/ 1971224 w 3016253"/>
              <a:gd name="connsiteY5" fmla="*/ 13853 h 879424"/>
              <a:gd name="connsiteX6" fmla="*/ 2682424 w 3016253"/>
              <a:gd name="connsiteY6" fmla="*/ 71910 h 879424"/>
              <a:gd name="connsiteX7" fmla="*/ 2580824 w 3016253"/>
              <a:gd name="connsiteY7" fmla="*/ 652482 h 879424"/>
              <a:gd name="connsiteX8" fmla="*/ 2929167 w 3016253"/>
              <a:gd name="connsiteY8" fmla="*/ 783110 h 879424"/>
              <a:gd name="connsiteX9" fmla="*/ 3016253 w 3016253"/>
              <a:gd name="connsiteY9" fmla="*/ 783110 h 87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6253" h="879424">
                <a:moveTo>
                  <a:pt x="621396" y="855682"/>
                </a:moveTo>
                <a:cubicBezTo>
                  <a:pt x="438757" y="876244"/>
                  <a:pt x="256119" y="896806"/>
                  <a:pt x="156938" y="855682"/>
                </a:cubicBezTo>
                <a:cubicBezTo>
                  <a:pt x="57757" y="814558"/>
                  <a:pt x="35986" y="725053"/>
                  <a:pt x="26310" y="608939"/>
                </a:cubicBezTo>
                <a:cubicBezTo>
                  <a:pt x="16634" y="492825"/>
                  <a:pt x="-58357" y="241244"/>
                  <a:pt x="98881" y="158996"/>
                </a:cubicBezTo>
                <a:cubicBezTo>
                  <a:pt x="256119" y="76748"/>
                  <a:pt x="657681" y="139644"/>
                  <a:pt x="969738" y="115453"/>
                </a:cubicBezTo>
                <a:cubicBezTo>
                  <a:pt x="1281795" y="91262"/>
                  <a:pt x="1685776" y="21110"/>
                  <a:pt x="1971224" y="13853"/>
                </a:cubicBezTo>
                <a:cubicBezTo>
                  <a:pt x="2256672" y="6596"/>
                  <a:pt x="2580824" y="-34528"/>
                  <a:pt x="2682424" y="71910"/>
                </a:cubicBezTo>
                <a:cubicBezTo>
                  <a:pt x="2784024" y="178348"/>
                  <a:pt x="2539700" y="533949"/>
                  <a:pt x="2580824" y="652482"/>
                </a:cubicBezTo>
                <a:cubicBezTo>
                  <a:pt x="2621948" y="771015"/>
                  <a:pt x="2856595" y="761339"/>
                  <a:pt x="2929167" y="783110"/>
                </a:cubicBezTo>
                <a:cubicBezTo>
                  <a:pt x="3001739" y="804881"/>
                  <a:pt x="3008996" y="793995"/>
                  <a:pt x="3016253" y="783110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1698171" y="2209406"/>
            <a:ext cx="1088572" cy="1898143"/>
          </a:xfrm>
          <a:custGeom>
            <a:avLst/>
            <a:gdLst>
              <a:gd name="connsiteX0" fmla="*/ 0 w 1088572"/>
              <a:gd name="connsiteY0" fmla="*/ 156423 h 1898143"/>
              <a:gd name="connsiteX1" fmla="*/ 188686 w 1088572"/>
              <a:gd name="connsiteY1" fmla="*/ 156423 h 1898143"/>
              <a:gd name="connsiteX2" fmla="*/ 130629 w 1088572"/>
              <a:gd name="connsiteY2" fmla="*/ 1782023 h 1898143"/>
              <a:gd name="connsiteX3" fmla="*/ 362858 w 1088572"/>
              <a:gd name="connsiteY3" fmla="*/ 1694937 h 1898143"/>
              <a:gd name="connsiteX4" fmla="*/ 391886 w 1088572"/>
              <a:gd name="connsiteY4" fmla="*/ 1114365 h 1898143"/>
              <a:gd name="connsiteX5" fmla="*/ 1088572 w 1088572"/>
              <a:gd name="connsiteY5" fmla="*/ 1085337 h 189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572" h="1898143">
                <a:moveTo>
                  <a:pt x="0" y="156423"/>
                </a:moveTo>
                <a:cubicBezTo>
                  <a:pt x="83457" y="20956"/>
                  <a:pt x="166915" y="-114510"/>
                  <a:pt x="188686" y="156423"/>
                </a:cubicBezTo>
                <a:cubicBezTo>
                  <a:pt x="210457" y="427356"/>
                  <a:pt x="101600" y="1525604"/>
                  <a:pt x="130629" y="1782023"/>
                </a:cubicBezTo>
                <a:cubicBezTo>
                  <a:pt x="159658" y="2038442"/>
                  <a:pt x="319315" y="1806213"/>
                  <a:pt x="362858" y="1694937"/>
                </a:cubicBezTo>
                <a:cubicBezTo>
                  <a:pt x="406401" y="1583661"/>
                  <a:pt x="270934" y="1215965"/>
                  <a:pt x="391886" y="1114365"/>
                </a:cubicBezTo>
                <a:cubicBezTo>
                  <a:pt x="512838" y="1012765"/>
                  <a:pt x="800705" y="1049051"/>
                  <a:pt x="1088572" y="1085337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5399314" y="2188027"/>
            <a:ext cx="2569029" cy="1948544"/>
          </a:xfrm>
          <a:custGeom>
            <a:avLst/>
            <a:gdLst>
              <a:gd name="connsiteX0" fmla="*/ 0 w 2569029"/>
              <a:gd name="connsiteY0" fmla="*/ 671287 h 1948544"/>
              <a:gd name="connsiteX1" fmla="*/ 2075543 w 2569029"/>
              <a:gd name="connsiteY1" fmla="*/ 3630 h 1948544"/>
              <a:gd name="connsiteX2" fmla="*/ 914400 w 2569029"/>
              <a:gd name="connsiteY2" fmla="*/ 932544 h 1948544"/>
              <a:gd name="connsiteX3" fmla="*/ 2569029 w 2569029"/>
              <a:gd name="connsiteY3" fmla="*/ 1948544 h 194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029" h="1948544">
                <a:moveTo>
                  <a:pt x="0" y="671287"/>
                </a:moveTo>
                <a:cubicBezTo>
                  <a:pt x="961571" y="315687"/>
                  <a:pt x="1923143" y="-39913"/>
                  <a:pt x="2075543" y="3630"/>
                </a:cubicBezTo>
                <a:cubicBezTo>
                  <a:pt x="2227943" y="47173"/>
                  <a:pt x="832152" y="608392"/>
                  <a:pt x="914400" y="932544"/>
                </a:cubicBezTo>
                <a:cubicBezTo>
                  <a:pt x="996648" y="1256696"/>
                  <a:pt x="1782838" y="1602620"/>
                  <a:pt x="2569029" y="1948544"/>
                </a:cubicBezTo>
              </a:path>
            </a:pathLst>
          </a:cu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6" name="Picture 12" descr="https://encrypted-tbn0.gstatic.com/images?q=tbn:ANd9GcRgwH3cTwa6rsw4issmumVPWRrtT76-6sIwVf40fiyfhnnq3Mh3i1MS-c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4046">
            <a:off x="7509985" y="3804739"/>
            <a:ext cx="567543" cy="5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hteck 36"/>
          <p:cNvSpPr/>
          <p:nvPr/>
        </p:nvSpPr>
        <p:spPr>
          <a:xfrm rot="18701394">
            <a:off x="7270394" y="3932105"/>
            <a:ext cx="363850" cy="3673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18701394">
            <a:off x="4536332" y="3473416"/>
            <a:ext cx="328441" cy="33641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 rot="18701394">
            <a:off x="2447978" y="3415767"/>
            <a:ext cx="328441" cy="3364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840" name="Textfeld 35839"/>
          <p:cNvSpPr txBox="1"/>
          <p:nvPr/>
        </p:nvSpPr>
        <p:spPr>
          <a:xfrm>
            <a:off x="1286703" y="5579948"/>
            <a:ext cx="6551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Abschlussbild der Gruppe im Löschangriff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564535" y="2689175"/>
            <a:ext cx="24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Bekämpfung erstes Ziel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6367650" y="4633391"/>
            <a:ext cx="252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Bekämpfung zweites Ziel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2545607" y="1465039"/>
            <a:ext cx="24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Wechsel B-Schlauch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 rot="18701394">
            <a:off x="7295275" y="3637828"/>
            <a:ext cx="363850" cy="3673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 2"/>
          <p:cNvSpPr/>
          <p:nvPr/>
        </p:nvSpPr>
        <p:spPr>
          <a:xfrm>
            <a:off x="1787501" y="1869151"/>
            <a:ext cx="3425309" cy="263705"/>
          </a:xfrm>
          <a:custGeom>
            <a:avLst/>
            <a:gdLst>
              <a:gd name="connsiteX0" fmla="*/ 999242 w 3425309"/>
              <a:gd name="connsiteY0" fmla="*/ 253246 h 263705"/>
              <a:gd name="connsiteX1" fmla="*/ 360613 w 3425309"/>
              <a:gd name="connsiteY1" fmla="*/ 238732 h 263705"/>
              <a:gd name="connsiteX2" fmla="*/ 200956 w 3425309"/>
              <a:gd name="connsiteY2" fmla="*/ 35532 h 263705"/>
              <a:gd name="connsiteX3" fmla="*/ 3219928 w 3425309"/>
              <a:gd name="connsiteY3" fmla="*/ 21018 h 263705"/>
              <a:gd name="connsiteX4" fmla="*/ 3074785 w 3425309"/>
              <a:gd name="connsiteY4" fmla="*/ 253246 h 263705"/>
              <a:gd name="connsiteX5" fmla="*/ 2421642 w 3425309"/>
              <a:gd name="connsiteY5" fmla="*/ 151646 h 263705"/>
              <a:gd name="connsiteX6" fmla="*/ 2363585 w 3425309"/>
              <a:gd name="connsiteY6" fmla="*/ 151646 h 26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5309" h="263705">
                <a:moveTo>
                  <a:pt x="999242" y="253246"/>
                </a:moveTo>
                <a:cubicBezTo>
                  <a:pt x="746451" y="264132"/>
                  <a:pt x="493661" y="275018"/>
                  <a:pt x="360613" y="238732"/>
                </a:cubicBezTo>
                <a:cubicBezTo>
                  <a:pt x="227565" y="202446"/>
                  <a:pt x="-275597" y="71818"/>
                  <a:pt x="200956" y="35532"/>
                </a:cubicBezTo>
                <a:cubicBezTo>
                  <a:pt x="677508" y="-754"/>
                  <a:pt x="2740956" y="-15268"/>
                  <a:pt x="3219928" y="21018"/>
                </a:cubicBezTo>
                <a:cubicBezTo>
                  <a:pt x="3698900" y="57304"/>
                  <a:pt x="3207833" y="231475"/>
                  <a:pt x="3074785" y="253246"/>
                </a:cubicBezTo>
                <a:lnTo>
                  <a:pt x="2421642" y="151646"/>
                </a:lnTo>
                <a:cubicBezTo>
                  <a:pt x="2303109" y="134713"/>
                  <a:pt x="2333347" y="143179"/>
                  <a:pt x="2363585" y="151646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 rot="18701394">
            <a:off x="4275077" y="3482096"/>
            <a:ext cx="328441" cy="33641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 rot="18701394">
            <a:off x="4770898" y="2962583"/>
            <a:ext cx="328441" cy="33641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 rot="18701394">
            <a:off x="5427383" y="2345704"/>
            <a:ext cx="328441" cy="33641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 rot="18701394">
            <a:off x="4814759" y="4446136"/>
            <a:ext cx="328441" cy="3364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8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 descr="C:\Users\Peters\Desktop\2018-01-16\003 (2)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200799" cy="432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https://encrypted-tbn0.gstatic.com/images?q=tbn:ANd9GcQ82IWjkjZ2ZQJszGUVEmr8-SJTw0RkSFhtpQ6BQXPwS55-FqfD-Sw0Lpn47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0211"/>
          <a:stretch/>
        </p:blipFill>
        <p:spPr bwMode="auto">
          <a:xfrm>
            <a:off x="4553923" y="1844824"/>
            <a:ext cx="1834130" cy="22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encrypted-tbn0.gstatic.com/images?q=tbn:ANd9GcTOuNyePJmm5CENh6LFe7HpZYEFw-rvQ-4iBalL3YBiH44OednPKym9VzE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r="9890"/>
          <a:stretch/>
        </p:blipFill>
        <p:spPr bwMode="auto">
          <a:xfrm>
            <a:off x="5592943" y="2955955"/>
            <a:ext cx="1768840" cy="22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1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61281" y="1772816"/>
            <a:ext cx="84309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Übungsbeschreibung:</a:t>
            </a:r>
            <a:endParaRPr lang="de-DE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„trockener“ Weise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soll der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Aufbau einer Wasserversorgung aus offenem Gewässer mit 4 Saugschläuchen durchgeführt werden.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06841" y="188640"/>
            <a:ext cx="23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2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„Herstellen einer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Saugleitung“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61281" y="1772816"/>
            <a:ext cx="843096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Übungsziel:</a:t>
            </a:r>
            <a:endParaRPr lang="de-DE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Aufbau einer Wasserversorgung aus offenem Gewässer mit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4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Saugschläuchen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soll schnellstmöglich und vorschriftsmäßig durchgeführt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werden.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06841" y="188640"/>
            <a:ext cx="23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2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„Herstellen einer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Saugleitung“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61281" y="1707966"/>
            <a:ext cx="8430964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Übungsablauf: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Einheit tritt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an der Grundlinie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an. </a:t>
            </a:r>
          </a:p>
          <a:p>
            <a:pPr marL="342900" indent="-342900">
              <a:lnSpc>
                <a:spcPts val="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Auf dem Ablageplatz liegt das benötigte Gerät .</a:t>
            </a:r>
          </a:p>
          <a:p>
            <a:pPr marL="342900" indent="-342900" algn="just">
              <a:lnSpc>
                <a:spcPts val="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Betätigen der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Zeitnahmeeinheit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führt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Einheit die Tätigkeiten zur Herstellung einer Wasserversorgung aus offenem Gewässer aus, tritt wieder an der Grundlinie an und beendet diese durch erneute Betätigung der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Zeitnahmeeinheit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506841" y="188640"/>
            <a:ext cx="23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2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„Herstellen einer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Saugleitung“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36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61281" y="1268760"/>
            <a:ext cx="84309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Übungsauflagen: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Tätigkeiten gem.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und 3.</a:t>
            </a:r>
          </a:p>
          <a:p>
            <a:pPr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Übung wird ohne Wasser durchgeführt.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Das erforderliche Gerät (Ausnahme Leinen) wird vom Veranstalter bereitgestellt.</a:t>
            </a:r>
          </a:p>
          <a:p>
            <a:pPr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Der Übungsbereich (10 m x 12 m)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ist nicht zu verlassen.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startenden Mitglieder müssen die Gerätschaften im markierten Bereich aufbauen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Bei Überschreiten der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Maximaldauer von 3 Minuten gilt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das Modul als nicht erfüllt. </a:t>
            </a:r>
          </a:p>
          <a:p>
            <a:pPr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gesamte Übung gilt als ein Zeittakt.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506841" y="188640"/>
            <a:ext cx="23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2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„Herstellen einer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Saugleitung“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506841" y="188640"/>
            <a:ext cx="23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2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„Herstellen einer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Saugleitung“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 rot="5400000">
            <a:off x="2747131" y="2589573"/>
            <a:ext cx="3626530" cy="28571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15856" r="1135" b="13561"/>
          <a:stretch/>
        </p:blipFill>
        <p:spPr bwMode="auto">
          <a:xfrm rot="177733">
            <a:off x="3161069" y="2252243"/>
            <a:ext cx="2314115" cy="133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3494690" y="3097535"/>
            <a:ext cx="12961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5400000">
            <a:off x="5796965" y="3756306"/>
            <a:ext cx="72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m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6156176" y="2204864"/>
            <a:ext cx="0" cy="13681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6142642" y="4188666"/>
            <a:ext cx="13534" cy="16165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hteck 1026"/>
          <p:cNvSpPr/>
          <p:nvPr/>
        </p:nvSpPr>
        <p:spPr>
          <a:xfrm>
            <a:off x="4927356" y="2198632"/>
            <a:ext cx="652756" cy="6543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4868883" y="6021288"/>
            <a:ext cx="107126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H="1">
            <a:off x="3165068" y="6021288"/>
            <a:ext cx="10753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4212110" y="5882788"/>
            <a:ext cx="719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m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3" name="Textfeld 1052"/>
          <p:cNvSpPr txBox="1"/>
          <p:nvPr/>
        </p:nvSpPr>
        <p:spPr>
          <a:xfrm>
            <a:off x="2878875" y="1391830"/>
            <a:ext cx="336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Übungsbereich - Kuppeln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38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61281" y="1690156"/>
            <a:ext cx="84309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Maschinist </a:t>
            </a:r>
            <a:endParaRPr lang="de-DE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legt den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Saugkorb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sowie die Halte- und die Ventilleine an der Wasserentnahmestelle bereit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kuppelt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Saugleitung nach dem Kommando des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Wassertruppführers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an, meldet </a:t>
            </a: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„fertig!“,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befestigt die Halteleine am Gerät und legt die Ventilleine neben der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Pumpe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ab.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06841" y="188640"/>
            <a:ext cx="23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2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„Herstellen einer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Saugleitung“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39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61281" y="1536462"/>
            <a:ext cx="8430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Wassertruppführer</a:t>
            </a:r>
            <a:endParaRPr lang="de-DE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startet das Modul durch Betätigen der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Zeitnahmeeinheit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bringt mit Unterstützung des Schlauchtrupps die Saugschläuche an die Wasserentnahmestelle und beginnt mit dem Kuppeln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hakt die Ventilleine am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Saugkorb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ein und wirft diese zur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Pumpe.</a:t>
            </a: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befiehlt: </a:t>
            </a: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„Saugleitung hoch!“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und nach dem</a:t>
            </a: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 „Fertig!“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des Maschinisten </a:t>
            </a: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„Saugleitung zu Wasser</a:t>
            </a:r>
            <a:r>
              <a:rPr lang="de-DE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beendet das Modul durch Betätigen der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Zeitnahmeeinheit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506841" y="188640"/>
            <a:ext cx="23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2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„Herstellen einer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Saugleitung“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899592" y="1412775"/>
            <a:ext cx="7848872" cy="3164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Ablauf:</a:t>
            </a:r>
          </a:p>
          <a:p>
            <a:pPr marL="514350" indent="-514350" algn="just">
              <a:lnSpc>
                <a:spcPts val="4000"/>
              </a:lnSpc>
              <a:buClr>
                <a:srgbClr val="FF0000"/>
              </a:buClr>
              <a:buAutoNum type="arabicPeriod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Einleitung </a:t>
            </a:r>
          </a:p>
          <a:p>
            <a:pPr marL="514350" indent="-514350" algn="just">
              <a:lnSpc>
                <a:spcPts val="4000"/>
              </a:lnSpc>
              <a:buClr>
                <a:srgbClr val="FF0000"/>
              </a:buClr>
              <a:buAutoNum type="arabicPeriod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Modul 1 „Löschangriff“</a:t>
            </a:r>
          </a:p>
          <a:p>
            <a:pPr marL="514350" indent="-514350" algn="just">
              <a:lnSpc>
                <a:spcPts val="4000"/>
              </a:lnSpc>
              <a:buClr>
                <a:srgbClr val="FF0000"/>
              </a:buClr>
              <a:buAutoNum type="arabicPeriod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Modul 2 „Herstellen einer Saugleitung“</a:t>
            </a:r>
          </a:p>
          <a:p>
            <a:pPr marL="514350" indent="-514350" algn="just">
              <a:lnSpc>
                <a:spcPts val="4000"/>
              </a:lnSpc>
              <a:buClr>
                <a:srgbClr val="FF0000"/>
              </a:buClr>
              <a:buAutoNum type="arabicPeriod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Modul 3 „Fahrübung“</a:t>
            </a:r>
          </a:p>
          <a:p>
            <a:pPr marL="514350" indent="-51435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40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61281" y="1562016"/>
            <a:ext cx="8430964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40"/>
              </a:lnSpc>
            </a:pPr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Wassertruppmann</a:t>
            </a:r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640"/>
              </a:lnSpc>
            </a:pPr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64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legt die Halteleine mit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Mastwurf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Spierenstich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oder Zimmermannsschlag sowie zwei Halbschlägen an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ts val="2640"/>
              </a:lnSpc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64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Saugleitung mit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Saugkorb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muss im markierten Bereich abgelegt werden.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06841" y="188640"/>
            <a:ext cx="23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2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„Herstellen einer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Saugleitung“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56242"/>
              <a:ext cx="3735522" cy="799685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61281" y="1562016"/>
            <a:ext cx="84309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Schlauchtrupp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1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den Wassertrupp bei der Herrichtung der Saugleitung.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06841" y="188640"/>
            <a:ext cx="23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2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„Herstellen einer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Saugleitung“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 descr="C:\Users\Peters\Desktop\2018-01-16\002 (2)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7"/>
            <a:ext cx="720080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6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3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„Fahrübung“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61281" y="1772816"/>
            <a:ext cx="84309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Übungsbeschreibung: </a:t>
            </a:r>
          </a:p>
          <a:p>
            <a:pPr algn="just"/>
            <a:endParaRPr lang="de-D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Der Kraftfahrer muss innerhalb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eines Parcours mit dem Fahrzeug in der Vorwärtsbewegung drei Fahrübungen sowie eine Einparkübung (rückwärts)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absolvieren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Dabei ist ein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beim punktgenauen Anhalten und Einparken ein Einweiser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einzusetzen.</a:t>
            </a:r>
          </a:p>
          <a:p>
            <a:pPr algn="just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Abmaße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des Parcours: 10 m x 40 m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3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„Fahrübung“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 descr="C:\Users\Peters\Desktop\2018-01-16\002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4785" y="3898089"/>
            <a:ext cx="1150054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8486721" y="4446638"/>
            <a:ext cx="45719" cy="566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 rot="5400000">
            <a:off x="4129296" y="1831679"/>
            <a:ext cx="45719" cy="50405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55" y="2276872"/>
            <a:ext cx="191793" cy="313786"/>
          </a:xfrm>
          <a:prstGeom prst="rect">
            <a:avLst/>
          </a:prstGeom>
          <a:noFill/>
        </p:spPr>
      </p:pic>
      <p:pic>
        <p:nvPicPr>
          <p:cNvPr id="27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56" y="2708920"/>
            <a:ext cx="191793" cy="313786"/>
          </a:xfrm>
          <a:prstGeom prst="rect">
            <a:avLst/>
          </a:prstGeom>
          <a:noFill/>
        </p:spPr>
      </p:pic>
      <p:pic>
        <p:nvPicPr>
          <p:cNvPr id="28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31" y="3878909"/>
            <a:ext cx="191793" cy="313786"/>
          </a:xfrm>
          <a:prstGeom prst="rect">
            <a:avLst/>
          </a:prstGeom>
          <a:noFill/>
        </p:spPr>
      </p:pic>
      <p:pic>
        <p:nvPicPr>
          <p:cNvPr id="29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90" y="3875016"/>
            <a:ext cx="191793" cy="313786"/>
          </a:xfrm>
          <a:prstGeom prst="rect">
            <a:avLst/>
          </a:prstGeom>
          <a:noFill/>
        </p:spPr>
      </p:pic>
      <p:pic>
        <p:nvPicPr>
          <p:cNvPr id="30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04" y="3875016"/>
            <a:ext cx="191793" cy="313786"/>
          </a:xfrm>
          <a:prstGeom prst="rect">
            <a:avLst/>
          </a:prstGeom>
          <a:noFill/>
        </p:spPr>
      </p:pic>
      <p:pic>
        <p:nvPicPr>
          <p:cNvPr id="31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34" y="3892649"/>
            <a:ext cx="191793" cy="313786"/>
          </a:xfrm>
          <a:prstGeom prst="rect">
            <a:avLst/>
          </a:prstGeom>
          <a:noFill/>
        </p:spPr>
      </p:pic>
      <p:pic>
        <p:nvPicPr>
          <p:cNvPr id="32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3200"/>
            <a:ext cx="191793" cy="313786"/>
          </a:xfrm>
          <a:prstGeom prst="rect">
            <a:avLst/>
          </a:prstGeom>
          <a:noFill/>
        </p:spPr>
      </p:pic>
      <p:pic>
        <p:nvPicPr>
          <p:cNvPr id="33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48" y="4573872"/>
            <a:ext cx="191793" cy="313786"/>
          </a:xfrm>
          <a:prstGeom prst="rect">
            <a:avLst/>
          </a:prstGeom>
          <a:noFill/>
        </p:spPr>
      </p:pic>
      <p:pic>
        <p:nvPicPr>
          <p:cNvPr id="34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10" y="4573872"/>
            <a:ext cx="191793" cy="313786"/>
          </a:xfrm>
          <a:prstGeom prst="rect">
            <a:avLst/>
          </a:prstGeom>
          <a:noFill/>
        </p:spPr>
      </p:pic>
      <p:pic>
        <p:nvPicPr>
          <p:cNvPr id="35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59" y="4583200"/>
            <a:ext cx="191793" cy="313786"/>
          </a:xfrm>
          <a:prstGeom prst="rect">
            <a:avLst/>
          </a:prstGeom>
          <a:noFill/>
        </p:spPr>
      </p:pic>
      <p:sp>
        <p:nvSpPr>
          <p:cNvPr id="36" name="Rechteck 35"/>
          <p:cNvSpPr/>
          <p:nvPr/>
        </p:nvSpPr>
        <p:spPr>
          <a:xfrm>
            <a:off x="8702745" y="4437112"/>
            <a:ext cx="45719" cy="566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5243960" y="4902319"/>
            <a:ext cx="1" cy="33221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>
            <a:off x="7797365" y="4902294"/>
            <a:ext cx="1" cy="33221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5260827" y="5234508"/>
            <a:ext cx="2531328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6227841" y="5147667"/>
            <a:ext cx="37125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</a:t>
            </a:r>
            <a:endParaRPr lang="de-DE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 rot="16200000">
            <a:off x="3723881" y="4397793"/>
            <a:ext cx="235313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Fahrzeugbreite (Fahrzeugaufbau) + 20 cm</a:t>
            </a:r>
            <a:endParaRPr lang="de-DE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Gerade Verbindung 48"/>
          <p:cNvCxnSpPr/>
          <p:nvPr/>
        </p:nvCxnSpPr>
        <p:spPr>
          <a:xfrm>
            <a:off x="4962004" y="4149080"/>
            <a:ext cx="18606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4962004" y="4869160"/>
            <a:ext cx="18606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8517926" y="5033428"/>
            <a:ext cx="0" cy="48169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>
            <a:off x="8733447" y="5013176"/>
            <a:ext cx="503" cy="49990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8418821" y="5410511"/>
            <a:ext cx="43204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  <a:endParaRPr lang="de-DE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324063" y="4498506"/>
            <a:ext cx="5760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  <p:sp>
        <p:nvSpPr>
          <p:cNvPr id="41" name="Textfeld 40"/>
          <p:cNvSpPr txBox="1"/>
          <p:nvPr/>
        </p:nvSpPr>
        <p:spPr>
          <a:xfrm rot="5400000">
            <a:off x="3344107" y="4970605"/>
            <a:ext cx="920397" cy="191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  <p:sp>
        <p:nvSpPr>
          <p:cNvPr id="44" name="Textfeld 43"/>
          <p:cNvSpPr txBox="1"/>
          <p:nvPr/>
        </p:nvSpPr>
        <p:spPr>
          <a:xfrm rot="16200000">
            <a:off x="1871990" y="4761438"/>
            <a:ext cx="5760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  <p:sp>
        <p:nvSpPr>
          <p:cNvPr id="45" name="Textfeld 44"/>
          <p:cNvSpPr txBox="1"/>
          <p:nvPr/>
        </p:nvSpPr>
        <p:spPr>
          <a:xfrm rot="5400000">
            <a:off x="2286380" y="4938880"/>
            <a:ext cx="5760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  <p:cxnSp>
        <p:nvCxnSpPr>
          <p:cNvPr id="46" name="Gerade Verbindung 45"/>
          <p:cNvCxnSpPr/>
          <p:nvPr/>
        </p:nvCxnSpPr>
        <p:spPr>
          <a:xfrm>
            <a:off x="2294745" y="4653136"/>
            <a:ext cx="0" cy="98052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2099925" y="5301208"/>
            <a:ext cx="0" cy="31413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2002971" y="5676106"/>
            <a:ext cx="37125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  <a:endParaRPr lang="de-DE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Gerade Verbindung 51"/>
          <p:cNvCxnSpPr/>
          <p:nvPr/>
        </p:nvCxnSpPr>
        <p:spPr>
          <a:xfrm>
            <a:off x="1678365" y="5310073"/>
            <a:ext cx="202285" cy="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H="1" flipV="1">
            <a:off x="1678365" y="4480092"/>
            <a:ext cx="606861" cy="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 rot="16200000">
            <a:off x="1208118" y="4815838"/>
            <a:ext cx="9348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Achsbreite + 20 cm</a:t>
            </a:r>
            <a:endParaRPr lang="de-DE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uppieren 80"/>
          <p:cNvGrpSpPr/>
          <p:nvPr/>
        </p:nvGrpSpPr>
        <p:grpSpPr>
          <a:xfrm rot="5400000">
            <a:off x="-1609251" y="3830561"/>
            <a:ext cx="3960441" cy="276999"/>
            <a:chOff x="607975" y="5879829"/>
            <a:chExt cx="8015522" cy="276999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755576" y="6021288"/>
              <a:ext cx="7776864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Gleichschenkliges Dreieck 78"/>
            <p:cNvSpPr/>
            <p:nvPr/>
          </p:nvSpPr>
          <p:spPr>
            <a:xfrm rot="16200000">
              <a:off x="712689" y="5832258"/>
              <a:ext cx="160519" cy="369947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Gleichschenkliges Dreieck 84"/>
            <p:cNvSpPr/>
            <p:nvPr/>
          </p:nvSpPr>
          <p:spPr>
            <a:xfrm rot="5400000">
              <a:off x="8388389" y="5862382"/>
              <a:ext cx="160518" cy="309699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Textfeld 79"/>
            <p:cNvSpPr txBox="1"/>
            <p:nvPr/>
          </p:nvSpPr>
          <p:spPr>
            <a:xfrm rot="10800000">
              <a:off x="4141807" y="5879829"/>
              <a:ext cx="127547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m</a:t>
              </a:r>
              <a:endParaRPr lang="de-DE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907980" y="5949282"/>
            <a:ext cx="7867917" cy="340890"/>
            <a:chOff x="607976" y="5860772"/>
            <a:chExt cx="8015521" cy="276999"/>
          </a:xfrm>
        </p:grpSpPr>
        <p:cxnSp>
          <p:nvCxnSpPr>
            <p:cNvPr id="89" name="Gerade Verbindung 88"/>
            <p:cNvCxnSpPr/>
            <p:nvPr/>
          </p:nvCxnSpPr>
          <p:spPr>
            <a:xfrm>
              <a:off x="755576" y="6021288"/>
              <a:ext cx="7776864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Gleichschenkliges Dreieck 89"/>
            <p:cNvSpPr/>
            <p:nvPr/>
          </p:nvSpPr>
          <p:spPr>
            <a:xfrm rot="16200000">
              <a:off x="589443" y="5946209"/>
              <a:ext cx="184670" cy="147603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Gleichschenkliges Dreieck 90"/>
            <p:cNvSpPr/>
            <p:nvPr/>
          </p:nvSpPr>
          <p:spPr>
            <a:xfrm rot="5400000">
              <a:off x="8453052" y="5927045"/>
              <a:ext cx="160518" cy="180373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4471006" y="5860772"/>
              <a:ext cx="5408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 m</a:t>
              </a:r>
              <a:endParaRPr lang="de-DE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Textfeld 81"/>
          <p:cNvSpPr txBox="1"/>
          <p:nvPr/>
        </p:nvSpPr>
        <p:spPr>
          <a:xfrm>
            <a:off x="1979712" y="1341929"/>
            <a:ext cx="5191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Wettbewerbsparcours - Fahrübung</a:t>
            </a:r>
            <a:endParaRPr lang="de-DE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hteck 93"/>
          <p:cNvSpPr/>
          <p:nvPr/>
        </p:nvSpPr>
        <p:spPr>
          <a:xfrm rot="5400000" flipH="1" flipV="1">
            <a:off x="81381" y="4974473"/>
            <a:ext cx="1755211" cy="10442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/>
              <a:t>START</a:t>
            </a:r>
            <a:endParaRPr lang="de-DE" sz="1000" b="1" dirty="0"/>
          </a:p>
        </p:txBody>
      </p:sp>
      <p:cxnSp>
        <p:nvCxnSpPr>
          <p:cNvPr id="5" name="Gerade Verbindung 4"/>
          <p:cNvCxnSpPr/>
          <p:nvPr/>
        </p:nvCxnSpPr>
        <p:spPr>
          <a:xfrm flipH="1" flipV="1">
            <a:off x="1331640" y="4452300"/>
            <a:ext cx="7353200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3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„Fahrübung“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89508" y="1556792"/>
            <a:ext cx="843096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Übungsauflagen: </a:t>
            </a:r>
          </a:p>
          <a:p>
            <a:pPr algn="just"/>
            <a:endParaRPr lang="de-D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Fahrlicht ist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eingeschaltet.</a:t>
            </a:r>
          </a:p>
          <a:p>
            <a:pPr lvl="0" algn="just">
              <a:buClr>
                <a:srgbClr val="FF0000"/>
              </a:buClr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Fahrer ist, sofern ein Gurtsystem vorhanden ist, angeschnallt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Fahrer ist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 Tage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des Wettbewerbes im Besitz der erforderlichen Fahrerlaubnis.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Das  Fahrzeugfenster auf der Fahrerseite ist während der Absolvierung des Moduls geschlossen zu halten. </a:t>
            </a:r>
          </a:p>
        </p:txBody>
      </p:sp>
    </p:spTree>
    <p:extLst>
      <p:ext uri="{BB962C8B-B14F-4D97-AF65-F5344CB8AC3E}">
        <p14:creationId xmlns:p14="http://schemas.microsoft.com/office/powerpoint/2010/main" val="30461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46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3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„Fahrübung“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89508" y="1556792"/>
            <a:ext cx="8430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Nach Überschreiten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Maximaldauer von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3 Minuten  gilt das Modul als nicht erfüllt.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Zeitnahme des Moduls startet mit dem Überfahren der Startlinie. </a:t>
            </a:r>
          </a:p>
        </p:txBody>
      </p:sp>
      <p:sp>
        <p:nvSpPr>
          <p:cNvPr id="2" name="Rechteck 1"/>
          <p:cNvSpPr/>
          <p:nvPr/>
        </p:nvSpPr>
        <p:spPr>
          <a:xfrm>
            <a:off x="389508" y="3284984"/>
            <a:ext cx="84309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Anhalten während der Fahrübungen 1 und 2 ist nicht erlaubt. </a:t>
            </a:r>
          </a:p>
          <a:p>
            <a:pPr lvl="0"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Zeitnahme endet, sobald Aufgabe Nr. 4 absolviert wurde,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dabei das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Fahrzeug zum Stillstand gebracht worden ist und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der Motor abgestellt wurde.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3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„Fahrübung“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 descr="C:\Users\Peters\Desktop\2018-01-16\002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55" y="1340768"/>
            <a:ext cx="2764077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265046" y="2886809"/>
            <a:ext cx="5431309" cy="105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Nr. 1: </a:t>
            </a:r>
            <a:endParaRPr lang="de-DE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Überfahren von 5 Schlauchbrücken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628800"/>
            <a:ext cx="4610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Übungsablauf:</a:t>
            </a:r>
            <a:endParaRPr lang="de-DE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48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3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„Fahrübung“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 descr="C:\Users\Peters\Desktop\2018-01-16\001 (2)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84000"/>
            <a:ext cx="302433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282868" y="1518657"/>
            <a:ext cx="5410259" cy="105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Nr. 2: </a:t>
            </a:r>
            <a:endParaRPr lang="de-DE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Durchfahren einer Engstelle 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580112" y="1284000"/>
            <a:ext cx="30243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Fahrzeugbreite (Fahrzeugaufbau) + 20 cm</a:t>
            </a:r>
            <a:endParaRPr lang="de-DE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23528" y="2788086"/>
            <a:ext cx="8430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werden 8 Verkehrsleitkegel benötigt.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Kegel werden längs in einem Abstand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von ca. 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Metern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aufgestellt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Abstand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individuelle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Fahrzeugbreite</a:t>
            </a:r>
          </a:p>
          <a:p>
            <a:pPr lvl="0">
              <a:buClr>
                <a:srgbClr val="FF0000"/>
              </a:buClr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Fahrzeugaufbau) zuzüglich 20 cm.  </a:t>
            </a:r>
          </a:p>
        </p:txBody>
      </p:sp>
    </p:spTree>
    <p:extLst>
      <p:ext uri="{BB962C8B-B14F-4D97-AF65-F5344CB8AC3E}">
        <p14:creationId xmlns:p14="http://schemas.microsoft.com/office/powerpoint/2010/main" val="17745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83704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49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3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„Fahrübung“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3726509" y="1340768"/>
            <a:ext cx="5040560" cy="3158842"/>
            <a:chOff x="0" y="0"/>
            <a:chExt cx="3375660" cy="2141220"/>
          </a:xfrm>
        </p:grpSpPr>
        <p:pic>
          <p:nvPicPr>
            <p:cNvPr id="21" name="Grafik 20" descr="C:\Users\Peters\Desktop\2018-01-16\001 (3).bmp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75660" cy="21412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Gerade Verbindung 21"/>
            <p:cNvCxnSpPr/>
            <p:nvPr/>
          </p:nvCxnSpPr>
          <p:spPr>
            <a:xfrm flipH="1">
              <a:off x="1193133" y="1310640"/>
              <a:ext cx="414687" cy="483274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flipH="1">
              <a:off x="2073620" y="1529377"/>
              <a:ext cx="441960" cy="594132"/>
            </a:xfrm>
            <a:prstGeom prst="line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" name="Rechteck 1"/>
          <p:cNvSpPr/>
          <p:nvPr/>
        </p:nvSpPr>
        <p:spPr>
          <a:xfrm>
            <a:off x="179512" y="4581128"/>
            <a:ext cx="8808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werden 2 Linien auf dem Untergrund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aufgezeichnet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FF0000"/>
              </a:buClr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 ist beendet, sobald das Fahrzeug zum Stillstand gebracht worden ist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FF0000"/>
              </a:buClr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Hierzu ist ein Einweiser einzusetzen.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9900" y="2454761"/>
            <a:ext cx="2733948" cy="105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Nr. 3: </a:t>
            </a:r>
            <a:endParaRPr lang="de-DE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Bremsübung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 rot="2339990">
            <a:off x="5837606" y="3787190"/>
            <a:ext cx="1098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  <a:endParaRPr lang="de-D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17500" y="1536075"/>
            <a:ext cx="8430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Einleitung:</a:t>
            </a:r>
          </a:p>
          <a:p>
            <a:pPr algn="just"/>
            <a:endParaRPr lang="de-DE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Der Wettbewerb setzt sich modular aus 3 Teilen zusammen.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 Auslosen der Trupps findet nicht statt.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Alle teilnehmenden Einheiten starten in einer Wertungsgruppe.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Eine Einheit kann als Staffel 1/5 oder als Gruppe 1/8 starten.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Startet eine Staffel, kann das geforderte Personal für die einzelnen Module, jeweils neu, aus einem Pool von 8 Mann gewählt werden,</a:t>
            </a:r>
          </a:p>
          <a:p>
            <a:pPr algn="just">
              <a:buClr>
                <a:srgbClr val="FF0000"/>
              </a:buClr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bei einer Gruppe aus 12 Mann.</a:t>
            </a:r>
          </a:p>
          <a:p>
            <a:pPr algn="just">
              <a:buClr>
                <a:srgbClr val="FF0000"/>
              </a:buClr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00754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629062" y="6278076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50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54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3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„Fahrübung“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8055004" y="2062344"/>
            <a:ext cx="15240" cy="53453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C:\Users\Peters\Desktop\2018-01-16\001 (2)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33" y="2636912"/>
            <a:ext cx="1748060" cy="3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4866401" y="1645536"/>
            <a:ext cx="3465383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 rot="5400000">
            <a:off x="4925826" y="4121515"/>
            <a:ext cx="2956908" cy="275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4" name="Nach oben gebogener Pfeil 23"/>
          <p:cNvSpPr/>
          <p:nvPr/>
        </p:nvSpPr>
        <p:spPr>
          <a:xfrm rot="5400000" flipH="1">
            <a:off x="5769341" y="1732738"/>
            <a:ext cx="943755" cy="1599976"/>
          </a:xfrm>
          <a:prstGeom prst="bentUpArrow">
            <a:avLst>
              <a:gd name="adj1" fmla="val 22437"/>
              <a:gd name="adj2" fmla="val 25913"/>
              <a:gd name="adj3" fmla="val 40026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30"/>
          <p:cNvCxnSpPr/>
          <p:nvPr/>
        </p:nvCxnSpPr>
        <p:spPr>
          <a:xfrm>
            <a:off x="7850508" y="1916832"/>
            <a:ext cx="0" cy="71897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hteck 1024"/>
          <p:cNvSpPr/>
          <p:nvPr/>
        </p:nvSpPr>
        <p:spPr>
          <a:xfrm>
            <a:off x="251520" y="2094815"/>
            <a:ext cx="459951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Nr. 4</a:t>
            </a: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Einparkübung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Einweiser</a:t>
            </a:r>
          </a:p>
          <a:p>
            <a:endParaRPr lang="de-DE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Rückwärtsfahren durch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Engstelle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zur Parkfläche.</a:t>
            </a:r>
          </a:p>
          <a:p>
            <a:pPr lvl="0">
              <a:buClr>
                <a:srgbClr val="FF0000"/>
              </a:buClr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Rückwärts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einparken in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einen markierten Bereich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(90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Grad zur Engstelle).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Dabei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ist ein Heck- und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Seitenab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-stand  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30 cm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einzuhalten.</a:t>
            </a:r>
          </a:p>
          <a:p>
            <a:pPr marL="342900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Rechteck 1031"/>
          <p:cNvSpPr/>
          <p:nvPr/>
        </p:nvSpPr>
        <p:spPr>
          <a:xfrm>
            <a:off x="5441231" y="2924944"/>
            <a:ext cx="210889" cy="8482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14" y="2420888"/>
            <a:ext cx="191793" cy="313786"/>
          </a:xfrm>
          <a:prstGeom prst="rect">
            <a:avLst/>
          </a:prstGeom>
          <a:noFill/>
        </p:spPr>
      </p:pic>
      <p:pic>
        <p:nvPicPr>
          <p:cNvPr id="27" name="Picture 2" descr="TL Leitkegel Reflexkegel Folie A, 500 mm Bast Nr. V4-05/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20888"/>
            <a:ext cx="191793" cy="313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6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6" name="Grafik 15" descr="C:\Users\Peters\Desktop\002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23" y="1358631"/>
            <a:ext cx="4320480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hteck 1"/>
          <p:cNvSpPr/>
          <p:nvPr/>
        </p:nvSpPr>
        <p:spPr>
          <a:xfrm rot="20052912">
            <a:off x="-322754" y="2960456"/>
            <a:ext cx="9401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dann - viel Spaß!</a:t>
            </a:r>
            <a:endParaRPr lang="de-DE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55776" y="5415607"/>
            <a:ext cx="403941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Bestimmungen ab 2018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34783" y="395953"/>
            <a:ext cx="237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5419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– Seite 8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11" y="1478725"/>
            <a:ext cx="6040124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991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– Seite 50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13485"/>
            <a:ext cx="4583856" cy="4842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04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– Seite 51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4395839" cy="48744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489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206991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– Seite 51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4393123" cy="4886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413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56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Seite 134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961" name="Picture 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47" y="1252933"/>
            <a:ext cx="5991225" cy="4856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473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Seite 15/16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23" y="1381418"/>
            <a:ext cx="5751326" cy="3706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55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58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1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Seite 16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47" y="1275357"/>
            <a:ext cx="5991225" cy="503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686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59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Seite 18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47" y="1268760"/>
            <a:ext cx="5991225" cy="4832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766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 descr="C:\Users\Peters\Desktop\2018-01-16\001 (2).bm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b="3505"/>
          <a:stretch/>
        </p:blipFill>
        <p:spPr bwMode="auto">
          <a:xfrm>
            <a:off x="1010419" y="1557954"/>
            <a:ext cx="3201541" cy="2013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Grafik 18" descr="C:\Users\Peters\Desktop\2018-01-16\003 (2).bmp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b="3396"/>
          <a:stretch/>
        </p:blipFill>
        <p:spPr bwMode="auto">
          <a:xfrm>
            <a:off x="2843808" y="2654776"/>
            <a:ext cx="3239617" cy="2069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Grafik 19" descr="C:\Users\Peters\Desktop\2018-01-16\002 (2).bmp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b="3128"/>
          <a:stretch/>
        </p:blipFill>
        <p:spPr bwMode="auto">
          <a:xfrm>
            <a:off x="5004048" y="3734895"/>
            <a:ext cx="3165673" cy="207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3021225" y="1485945"/>
            <a:ext cx="3081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modulare Aufbau</a:t>
            </a:r>
            <a:endParaRPr lang="de-DE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60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Seite 20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35236"/>
            <a:ext cx="5990829" cy="661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15" y="1889536"/>
            <a:ext cx="6000314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65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61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Seite 21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30" y="1381419"/>
            <a:ext cx="5760640" cy="276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45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62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Seite 21/22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80666"/>
            <a:ext cx="5740571" cy="4064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553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63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Seite 23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81418"/>
            <a:ext cx="5920540" cy="3626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638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64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Seite 24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46" y="1381418"/>
            <a:ext cx="5946086" cy="3888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40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06841" y="6309319"/>
            <a:ext cx="2133600" cy="365125"/>
          </a:xfrm>
        </p:spPr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65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506841" y="467380"/>
            <a:ext cx="237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196752"/>
            <a:ext cx="2513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– Seite 31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15" y="1561440"/>
            <a:ext cx="5616624" cy="684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153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 descr="https://homepage-creator.telekom.de/-/CMTOI/cm4all/com/widgets/PhotoToi/12/02/96/47/13ff2175dc0/scale_1200_0%3Bdonotenlarge/13ff2175d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7467"/>
            <a:ext cx="5401050" cy="3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03648" y="580526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 das Helmvisier kann verzichtet werden.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67744" y="137212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Anzug für den Wettbewerb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39752" y="3550229"/>
            <a:ext cx="4375777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Ouelle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FwDV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Seite 8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5575" y="1160472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 descr="C:\Users\Peters\Desktop\2018-01-16\001 (2).bm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844824"/>
            <a:ext cx="7128792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https://encrypted-tbn0.gstatic.com/images?q=tbn:ANd9GcQ82IWjkjZ2ZQJszGUVEmr8-SJTw0RkSFhtpQ6BQXPwS55-FqfD-Sw0Lpn47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0211"/>
          <a:stretch/>
        </p:blipFill>
        <p:spPr bwMode="auto">
          <a:xfrm>
            <a:off x="4576763" y="2120597"/>
            <a:ext cx="1834130" cy="22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encrypted-tbn0.gstatic.com/images?q=tbn:ANd9GcTOuNyePJmm5CENh6LFe7HpZYEFw-rvQ-4iBalL3YBiH44OednPKym9VzE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r="9890"/>
          <a:stretch/>
        </p:blipFill>
        <p:spPr bwMode="auto">
          <a:xfrm>
            <a:off x="5927419" y="3248392"/>
            <a:ext cx="1768840" cy="22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fv-dan.de/templates/feuerwehr_v1_j_1_7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72763" y="971829"/>
            <a:ext cx="8808913" cy="51488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Henning Peters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3369-ED7B-4FED-85A8-58F564891F29}" type="slidenum">
              <a:rPr lang="de-DE" smtClean="0">
                <a:solidFill>
                  <a:schemeClr val="tx1"/>
                </a:solidFill>
              </a:rPr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5575" y="144761"/>
            <a:ext cx="8808913" cy="1015711"/>
            <a:chOff x="165100" y="156241"/>
            <a:chExt cx="8799388" cy="799686"/>
          </a:xfrm>
        </p:grpSpPr>
        <p:pic>
          <p:nvPicPr>
            <p:cNvPr id="1033" name="Picture 9" descr="http://www.kfv-dan.de/images/downloads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608" y="177799"/>
              <a:ext cx="3735522" cy="7576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65100" y="156242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29980" y="156241"/>
              <a:ext cx="2534508" cy="79968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351755" y="1618148"/>
            <a:ext cx="8440489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de-D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Übungsbeschreibung: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eingesetzte Einheit wird zu einem  Kleinbrand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alarmiert, bei dem weder die Gefahr einer Brandausbreitung noch die Gefährdung von Personen besteht.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primäre Aufgabe ist die Brandbekämpfung. Im Verlauf des Einsatzes wird es zu einem Defekt der B-Leitung von der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Pumpe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zum Verteiler kommen, so dass ein Schlauchwechsel vorzunehmen ist.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506841" y="325498"/>
            <a:ext cx="23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„Löschangriff“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4783" y="116632"/>
            <a:ext cx="23788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Einweisung</a:t>
            </a:r>
          </a:p>
          <a:p>
            <a:pPr algn="ctr">
              <a:lnSpc>
                <a:spcPts val="2500"/>
              </a:lnSpc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Leistungswettbewerbe 2018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2772</Words>
  <Application>Microsoft Office PowerPoint</Application>
  <PresentationFormat>Bildschirmpräsentation (4:3)</PresentationFormat>
  <Paragraphs>818</Paragraphs>
  <Slides>65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65</vt:i4>
      </vt:variant>
    </vt:vector>
  </HeadingPairs>
  <TitlesOfParts>
    <vt:vector size="6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Peters</dc:creator>
  <cp:lastModifiedBy>Peters</cp:lastModifiedBy>
  <cp:revision>189</cp:revision>
  <cp:lastPrinted>2018-01-17T12:48:52Z</cp:lastPrinted>
  <dcterms:created xsi:type="dcterms:W3CDTF">2018-01-15T14:02:07Z</dcterms:created>
  <dcterms:modified xsi:type="dcterms:W3CDTF">2018-02-06T10:58:02Z</dcterms:modified>
</cp:coreProperties>
</file>